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1238" r:id="rId4"/>
    <p:sldId id="314" r:id="rId5"/>
    <p:sldId id="317" r:id="rId6"/>
    <p:sldId id="318" r:id="rId7"/>
    <p:sldId id="321" r:id="rId8"/>
    <p:sldId id="322" r:id="rId9"/>
    <p:sldId id="1232" r:id="rId10"/>
    <p:sldId id="1235" r:id="rId11"/>
    <p:sldId id="1233" r:id="rId12"/>
    <p:sldId id="1236" r:id="rId13"/>
    <p:sldId id="1237" r:id="rId14"/>
    <p:sldId id="331" r:id="rId15"/>
    <p:sldId id="764" r:id="rId16"/>
    <p:sldId id="590" r:id="rId17"/>
    <p:sldId id="1239" r:id="rId18"/>
    <p:sldId id="1240" r:id="rId19"/>
    <p:sldId id="1241" r:id="rId20"/>
    <p:sldId id="359" r:id="rId21"/>
    <p:sldId id="363" r:id="rId22"/>
    <p:sldId id="360" r:id="rId23"/>
    <p:sldId id="362" r:id="rId24"/>
    <p:sldId id="361" r:id="rId25"/>
    <p:sldId id="605" r:id="rId26"/>
    <p:sldId id="1242" r:id="rId27"/>
    <p:sldId id="1247" r:id="rId28"/>
    <p:sldId id="1248" r:id="rId29"/>
    <p:sldId id="1249" r:id="rId30"/>
    <p:sldId id="1250" r:id="rId31"/>
    <p:sldId id="1252" r:id="rId32"/>
    <p:sldId id="1253" r:id="rId33"/>
    <p:sldId id="1254" r:id="rId34"/>
    <p:sldId id="1251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apo d'introduction" id="{42AE07DE-99F3-490F-BDBB-D33E2944ADAC}">
          <p14:sldIdLst>
            <p14:sldId id="256"/>
            <p14:sldId id="1238"/>
          </p14:sldIdLst>
        </p14:section>
        <p14:section name="Intro Bidiversité" id="{3DD7F633-B11A-4CD3-9B50-FB91A683536D}">
          <p14:sldIdLst/>
        </p14:section>
        <p14:section name="Programmes scolaires" id="{82715F01-E889-475B-A681-F0A0CF92F030}">
          <p14:sldIdLst/>
        </p14:section>
        <p14:section name="Vigie-Nature" id="{5A97375C-FE9D-4198-985A-4C38BA6EB5F7}">
          <p14:sldIdLst>
            <p14:sldId id="314"/>
            <p14:sldId id="317"/>
            <p14:sldId id="318"/>
            <p14:sldId id="321"/>
            <p14:sldId id="322"/>
            <p14:sldId id="1232"/>
            <p14:sldId id="1235"/>
            <p14:sldId id="1233"/>
            <p14:sldId id="1236"/>
            <p14:sldId id="1237"/>
            <p14:sldId id="331"/>
            <p14:sldId id="764"/>
            <p14:sldId id="590"/>
            <p14:sldId id="1239"/>
            <p14:sldId id="1240"/>
            <p14:sldId id="1241"/>
          </p14:sldIdLst>
        </p14:section>
        <p14:section name="VNE" id="{A9FCEA36-0BA8-444F-8106-2DA4DC353AAF}">
          <p14:sldIdLst/>
        </p14:section>
        <p14:section name="Opération Escargots" id="{4175FDF2-88C2-4BE2-B1F7-07B19B9D4CE2}">
          <p14:sldIdLst/>
        </p14:section>
        <p14:section name="Oiseaux des jardins" id="{8060B1AA-DB73-46B5-80E2-27E0AC894B7E}">
          <p14:sldIdLst>
            <p14:sldId id="359"/>
            <p14:sldId id="363"/>
            <p14:sldId id="360"/>
            <p14:sldId id="362"/>
            <p14:sldId id="361"/>
            <p14:sldId id="605"/>
            <p14:sldId id="1242"/>
            <p14:sldId id="1247"/>
            <p14:sldId id="1248"/>
            <p14:sldId id="1249"/>
            <p14:sldId id="1250"/>
            <p14:sldId id="1252"/>
            <p14:sldId id="1253"/>
            <p14:sldId id="1254"/>
            <p14:sldId id="1251"/>
          </p14:sldIdLst>
        </p14:section>
        <p14:section name="BirLab" id="{654F0725-4234-4D0B-AFD4-729E6FAA60BF}">
          <p14:sldIdLst/>
        </p14:section>
        <p14:section name="Contact" id="{3915B4F3-37EC-4E09-AEDB-36FE499D83EF}">
          <p14:sldIdLst/>
        </p14:section>
        <p14:section name="Placettes à vers de terre" id="{9E0161BB-AF7F-48B5-AE84-90B98ACBB774}">
          <p14:sldIdLst/>
        </p14:section>
        <p14:section name="Spipoll" id="{18CE8AC5-E63D-4A37-98C9-98AC07EFB674}">
          <p14:sldIdLst/>
        </p14:section>
        <p14:section name="Sauvages de ma rue" id="{CB5123F7-83F6-40BC-854E-717925ED127E}">
          <p14:sldIdLst/>
        </p14:section>
        <p14:section name="Vigie-Chiro" id="{F60B42AC-2EAD-4331-BA2F-B507DC0E2726}">
          <p14:sldIdLst/>
        </p14:section>
        <p14:section name="Lichen Go !" id="{BE89AE7D-3A25-43F3-A7A2-75A78EFD1048}">
          <p14:sldIdLst/>
        </p14:section>
        <p14:section name="BioLit Junior" id="{52493263-5250-445B-A75F-8D8635F9A2B9}">
          <p14:sldIdLst/>
        </p14:section>
        <p14:section name="Alamer" id="{4D0D30B2-51F0-4B7E-A0D5-63CFA3C59D40}">
          <p14:sldIdLst/>
        </p14:section>
        <p14:section name="Le site web" id="{CC67CB58-3B65-4667-8188-2ADF8994E099}">
          <p14:sldIdLst/>
        </p14:section>
        <p14:section name="Impact de VNE" id="{3E87F7F4-7E1C-4ACE-A4DF-2251F902E55E}">
          <p14:sldIdLst/>
        </p14:section>
        <p14:section name="Hypopothèse" id="{A78F2237-47EC-4BA2-B524-AC034C4B9783}">
          <p14:sldIdLst/>
        </p14:section>
        <p14:section name="Masters" id="{FBAF77C6-EC04-41A1-8BD3-84A7D996F7FC}">
          <p14:sldIdLst/>
        </p14:section>
        <p14:section name="Photos espèces" id="{1076A67A-21F8-4D9D-9381-01CF563C8970}">
          <p14:sldIdLst/>
        </p14:section>
        <p14:section name="Autres résultats" id="{1A7918A0-F5B8-46CC-8D1D-BA2EF9C21E86}">
          <p14:sldIdLst/>
        </p14:section>
        <p14:section name="Pistes EPI" id="{D8F5A13B-97C4-4225-9303-92EF24BF48B7}">
          <p14:sldIdLst/>
        </p14:section>
        <p14:section name="Compléments sciences participatives" id="{603308C1-72AC-46A1-A11B-C29372B7253C}">
          <p14:sldIdLst/>
        </p14:section>
        <p14:section name="Données Oiseaux" id="{0114BE58-4BC3-49B3-B407-76CEFD4C2363}">
          <p14:sldIdLst/>
        </p14:section>
        <p14:section name="Données oiseaux (bis)" id="{6543CC76-4637-4B13-A48C-2F8109E72732}">
          <p14:sldIdLst/>
        </p14:section>
        <p14:section name="Données Vdt" id="{1DB14FFA-0969-4FE3-9B91-931E01BF41ED}">
          <p14:sldIdLst/>
        </p14:section>
        <p14:section name="Données Spipoll" id="{6E4B5412-16C4-41E0-B2F8-3837131E8143}">
          <p14:sldIdLst/>
        </p14:section>
        <p14:section name="Actions biodiv" id="{14CD6C48-B4B5-4367-8541-3B626DD586DA}">
          <p14:sldIdLst/>
        </p14:section>
        <p14:section name="STOC Capture" id="{391F0780-D49D-4168-9932-5397883AA2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A4A"/>
    <a:srgbClr val="2592A1"/>
    <a:srgbClr val="23D2DD"/>
    <a:srgbClr val="BA6DBA"/>
    <a:srgbClr val="68D034"/>
    <a:srgbClr val="5487ED"/>
    <a:srgbClr val="E74646"/>
    <a:srgbClr val="FB883B"/>
    <a:srgbClr val="895F13"/>
    <a:srgbClr val="C2C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C55BC-745E-60DB-2D30-8304E9C869A8}" v="533" dt="2023-03-07T22:28:24.076"/>
    <p1510:client id="{2B6C35D4-ED9E-6DA7-B9C0-ED3D9232C2A6}" v="799" dt="2023-02-15T11:41:59.217"/>
    <p1510:client id="{AF572F09-A860-6291-F7D8-DAA4E6012007}" v="94" dt="2023-02-15T11:17:13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CAB36-6C72-45C7-9870-DC132A25249B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8B6F-6727-4BED-8D5F-10E75C4D694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56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4E0EB-CF67-4003-AB2D-3E959BCF603E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F97E9-E99C-4323-86F5-21BE97226C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9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>
                <a:latin typeface="Arial" panose="020B0604020202020204" pitchFamily="34" charset="0"/>
              </a:rPr>
              <a:t>VNE : projet d’étude de la biodiversité à l’école par les sciences participatives</a:t>
            </a:r>
            <a:r>
              <a:rPr lang="fr-FR" altLang="fr-FR"/>
              <a:t>.</a:t>
            </a: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993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>
                <a:latin typeface="Arial Rounded MT Bold" panose="020F0704030504030204" pitchFamily="34" charset="0"/>
              </a:rPr>
              <a:t>Prenons l’exemple d’une population</a:t>
            </a:r>
            <a:r>
              <a:rPr lang="fr-FR" altLang="fr-FR" sz="1200" baseline="0">
                <a:latin typeface="Arial Rounded MT Bold" panose="020F0704030504030204" pitchFamily="34" charset="0"/>
              </a:rPr>
              <a:t> théorique dont l’abondance diminue au cours du temps</a:t>
            </a:r>
            <a:endParaRPr lang="fr-FR" altLang="fr-FR" sz="1200">
              <a:latin typeface="Arial Rounded MT Bold" panose="020F0704030504030204" pitchFamily="34" charset="0"/>
            </a:endParaRPr>
          </a:p>
          <a:p>
            <a:pPr marL="0" lvl="1"/>
            <a:r>
              <a:rPr lang="fr-FR" altLang="fr-FR" sz="1800">
                <a:latin typeface="Arial Rounded MT Bold" panose="020F0704030504030204" pitchFamily="34" charset="0"/>
              </a:rPr>
              <a:t>On peut obtenir cette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courbe de tendance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>
                <a:latin typeface="Arial Rounded MT Bold" panose="020F0704030504030204" pitchFamily="34" charset="0"/>
              </a:rPr>
              <a:t>La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tendance sera la même, même avec des erreurs </a:t>
            </a:r>
            <a:endParaRPr lang="fr-FR" altLang="fr-FR" sz="1800">
              <a:latin typeface="Arial Rounded MT Bold" panose="020F0704030504030204" pitchFamily="34" charset="0"/>
            </a:endParaRPr>
          </a:p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665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405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775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04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latin typeface="Arial" pitchFamily="34" charset="0"/>
              </a:rPr>
              <a:t>Ce graph montre que tous les effectifs d’oiseaux spécialistes d’un habitat sont en baisse.</a:t>
            </a:r>
          </a:p>
          <a:p>
            <a:pPr eaLnBrk="1" hangingPunct="1"/>
            <a:r>
              <a:rPr lang="fr-FR" altLang="fr-FR">
                <a:latin typeface="Arial" pitchFamily="34" charset="0"/>
              </a:rPr>
              <a:t>Seuls les généralistes qui supportent mieux les milieux urbains progressent.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>
                <a:latin typeface="Arial" pitchFamily="34" charset="0"/>
              </a:rPr>
              <a:t>Raison de ces variations : nombreux facteurs dont urbanisation, augmentation des températures et surtout intensification de l’agriculture pour les espèces agricoles (disparition des haies, pesticides…)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488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latin typeface="Arial" pitchFamily="34" charset="0"/>
              </a:rPr>
              <a:t>Ce graph montre que tous les effectifs d’oiseaux spécialistes d’un habitat sont en baisse.</a:t>
            </a:r>
          </a:p>
          <a:p>
            <a:pPr eaLnBrk="1" hangingPunct="1"/>
            <a:r>
              <a:rPr lang="fr-FR" altLang="fr-FR">
                <a:latin typeface="Arial" pitchFamily="34" charset="0"/>
              </a:rPr>
              <a:t>Seuls les généralistes qui supportent mieux les milieux urbains progressent.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>
                <a:latin typeface="Arial" pitchFamily="34" charset="0"/>
              </a:rPr>
              <a:t>Raison de ces variations : nombreux facteurs dont urbanisation, augmentation des températures et surtout intensification de l’agriculture pour les espèces agricoles (disparition des haies, pesticides…)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115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latin typeface="Arial" pitchFamily="34" charset="0"/>
              </a:rPr>
              <a:t>Ce graph montre que tous les effectifs d’oiseaux spécialistes d’un habitat sont en baisse.</a:t>
            </a:r>
          </a:p>
          <a:p>
            <a:pPr eaLnBrk="1" hangingPunct="1"/>
            <a:r>
              <a:rPr lang="fr-FR" altLang="fr-FR">
                <a:latin typeface="Arial" pitchFamily="34" charset="0"/>
              </a:rPr>
              <a:t>Seuls les généralistes qui supportent mieux les milieux urbains progressent.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>
                <a:latin typeface="Arial" pitchFamily="34" charset="0"/>
              </a:rPr>
              <a:t>Raison de ces variations : nombreux facteurs dont urbanisation, augmentation des températures et surtout intensification de l’agriculture pour les espèces agricoles (disparition des haies, pesticides…)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416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</a:rPr>
              <a:t>Bruant zizi 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est favorisé par l’augmentation de température.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latin typeface="DIN-Regular" charset="0"/>
                <a:ea typeface="DIN-Regular" charset="0"/>
                <a:cs typeface="DIN-Regular" charset="0"/>
              </a:rPr>
              <a:t>Le </a:t>
            </a:r>
            <a:r>
              <a:rPr lang="fr-FR" i="1">
                <a:latin typeface="DIN-Regular" charset="0"/>
                <a:ea typeface="DIN-Regular" charset="0"/>
                <a:cs typeface="DIN-Regular" charset="0"/>
              </a:rPr>
              <a:t>Bruant jaune </a:t>
            </a:r>
            <a:r>
              <a:rPr lang="fr-FR">
                <a:latin typeface="DIN-Regular" charset="0"/>
                <a:ea typeface="DIN-Regular" charset="0"/>
                <a:cs typeface="DIN-Regular" charset="0"/>
              </a:rPr>
              <a:t>lui est plutôt défavorisé.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latin typeface="DIN-Regular"/>
                <a:ea typeface="DIN-Regular"/>
                <a:cs typeface="DIN-Regular"/>
              </a:rPr>
              <a:t>Les modifications des communautés d’oiseaux en réponse aux changements climatiques peuvent être estimées à partir d’un “index de température “ qui reflète la proportion d’espèces préférant vivre sous climat chaud ou sous climat froid. 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latin typeface="DIN-Regular"/>
                <a:ea typeface="DIN-Regular"/>
                <a:cs typeface="DIN-Regular"/>
              </a:rPr>
              <a:t>Depuis 20 ans, cet index a fortement augmenté en France montrant que les oiseaux « chauds » sont de plus nombreux, les effectifs des espèces « froides » diminuent…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latin typeface="DIN-Regular"/>
                <a:ea typeface="DIN-Regular"/>
                <a:cs typeface="DIN-Regular"/>
              </a:rPr>
              <a:t>A cause des changements climatiques, les oiseaux froids sont plus au nord qu’avant : soit ce sont les individus qui remontent vers le nord qui se reproduisent mieux que ceux qui restent au sud, soit la baisse est uniforme pour les espèces froides.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432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latin typeface="DIN-Regular"/>
                <a:ea typeface="DIN-Regular"/>
                <a:cs typeface="DIN-Regular"/>
              </a:rPr>
              <a:t>Les modifications des communautés d’oiseaux en réponse aux changements climatiques peuvent être estimées à partir d’un “index de température “ qui reflète la proportion d’espèces préférant vivre sous climat chaud ou sous climat froid. 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latin typeface="DIN-Regular"/>
                <a:ea typeface="DIN-Regular"/>
                <a:cs typeface="DIN-Regular"/>
              </a:rPr>
              <a:t>Depuis 20 ans, cet index a fortement augmenté en France montrant que les oiseaux « chauds » sont de plus nombreux, les effectifs des espèces « froides » diminuent…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latin typeface="DIN-Regular"/>
                <a:ea typeface="DIN-Regular"/>
                <a:cs typeface="DIN-Regular"/>
              </a:rPr>
              <a:t>A cause des changements climatiques, les oiseaux froids sont plus au nord qu’avant : soit ce sont les individus qui remontent vers le nord qui se reproduisent mieux que ceux qui restent au sud, soit la baisse est uniforme pour les espèces froides.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721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3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latin typeface="DIN-Regular"/>
                <a:ea typeface="DIN-Regular"/>
                <a:cs typeface="DIN-Regular"/>
              </a:rPr>
              <a:t>Oiseaux des Jardins : Impact de l’agriculture sur les oiseaux des champs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96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00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Pour répondre à cette question, il faut de grandes quantités de données.  Ces données naturalistes doivent être réparties sur l’ensemble du territoire et doivent être récoltées sur de très longues périodes de temps…</a:t>
            </a:r>
          </a:p>
          <a:p>
            <a:r>
              <a:rPr lang="fr-FR" altLang="fr-FR">
                <a:latin typeface="Arial" panose="020B0604020202020204" pitchFamily="34" charset="0"/>
              </a:rPr>
              <a:t>A titre d’exemple, les données du STOC (Suivi temporel des Oiseaux Communs) ont permis de publier un article scientifique majeur au bout de 20 ans !</a:t>
            </a:r>
          </a:p>
          <a:p>
            <a:r>
              <a:rPr lang="fr-FR" altLang="fr-FR">
                <a:latin typeface="Arial" panose="020B0604020202020204" pitchFamily="34" charset="0"/>
              </a:rPr>
              <a:t>Il est vraiment important d’assurer ces observations sur de longues périodes de temps, c’est le seul moyen de mesurer les modifications de la biodiversité et d’essayer de les comprendre.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92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C’est pourquoi nous faisons appel au citoyens pour nous aider !</a:t>
            </a:r>
          </a:p>
          <a:p>
            <a:r>
              <a:rPr lang="fr-FR" altLang="fr-FR">
                <a:latin typeface="Arial" panose="020B0604020202020204" pitchFamily="34" charset="0"/>
              </a:rPr>
              <a:t>Tout le monde peut participer (scolaires, grand publique, naturaliste confirmé…), il existe des protocoles adaptés à tous les publics.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415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>
                <a:latin typeface="Arial" panose="020B0604020202020204" pitchFamily="34" charset="0"/>
              </a:rPr>
              <a:t>Ces envois de données et de résultats vont générer des échanges, une dynamique entre les deux groupes de personnes et amener les observateurs à changer leur regard sur la nature. Ces échanges peuvent se faire par mail ou lors de colloques ouverts aux participants.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72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>
                <a:latin typeface="Arial Rounded MT Bold" panose="020F0704030504030204" pitchFamily="34" charset="0"/>
              </a:rPr>
              <a:t>Prenons l’exemple d’une population</a:t>
            </a:r>
            <a:r>
              <a:rPr lang="fr-FR" altLang="fr-FR" sz="1200" baseline="0">
                <a:latin typeface="Arial Rounded MT Bold" panose="020F0704030504030204" pitchFamily="34" charset="0"/>
              </a:rPr>
              <a:t> théorique dont l’abondance diminue au cours du temps</a:t>
            </a:r>
            <a:endParaRPr lang="fr-FR" altLang="fr-FR" sz="1200">
              <a:latin typeface="Arial Rounded MT Bold" panose="020F0704030504030204" pitchFamily="34" charset="0"/>
            </a:endParaRPr>
          </a:p>
          <a:p>
            <a:pPr marL="0" lvl="1"/>
            <a:r>
              <a:rPr lang="fr-FR" altLang="fr-FR" sz="1800">
                <a:latin typeface="Arial Rounded MT Bold" panose="020F0704030504030204" pitchFamily="34" charset="0"/>
              </a:rPr>
              <a:t>On peut obtenir cette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courbe de tendance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>
                <a:latin typeface="Arial Rounded MT Bold" panose="020F0704030504030204" pitchFamily="34" charset="0"/>
              </a:rPr>
              <a:t>La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tendance sera la même, même avec des erreurs </a:t>
            </a:r>
            <a:endParaRPr lang="fr-FR" altLang="fr-FR" sz="1800">
              <a:latin typeface="Arial Rounded MT Bold" panose="020F0704030504030204" pitchFamily="34" charset="0"/>
            </a:endParaRPr>
          </a:p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0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>
                <a:latin typeface="Arial Rounded MT Bold" panose="020F0704030504030204" pitchFamily="34" charset="0"/>
              </a:rPr>
              <a:t>Prenons l’exemple d’une population</a:t>
            </a:r>
            <a:r>
              <a:rPr lang="fr-FR" altLang="fr-FR" sz="1200" baseline="0">
                <a:latin typeface="Arial Rounded MT Bold" panose="020F0704030504030204" pitchFamily="34" charset="0"/>
              </a:rPr>
              <a:t> théorique dont l’abondance diminue au cours du temps</a:t>
            </a:r>
            <a:endParaRPr lang="fr-FR" altLang="fr-FR" sz="1200">
              <a:latin typeface="Arial Rounded MT Bold" panose="020F0704030504030204" pitchFamily="34" charset="0"/>
            </a:endParaRPr>
          </a:p>
          <a:p>
            <a:pPr marL="0" lvl="1"/>
            <a:r>
              <a:rPr lang="fr-FR" altLang="fr-FR" sz="1800">
                <a:latin typeface="Arial Rounded MT Bold" panose="020F0704030504030204" pitchFamily="34" charset="0"/>
              </a:rPr>
              <a:t>On peut obtenir cette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courbe de tendance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>
                <a:latin typeface="Arial Rounded MT Bold" panose="020F0704030504030204" pitchFamily="34" charset="0"/>
              </a:rPr>
              <a:t>La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tendance sera la même, même avec des erreurs </a:t>
            </a:r>
            <a:endParaRPr lang="fr-FR" altLang="fr-FR" sz="1800">
              <a:latin typeface="Arial Rounded MT Bold" panose="020F0704030504030204" pitchFamily="34" charset="0"/>
            </a:endParaRPr>
          </a:p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453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>
                <a:latin typeface="Arial Rounded MT Bold" panose="020F0704030504030204" pitchFamily="34" charset="0"/>
              </a:rPr>
              <a:t>Prenons l’exemple d’une population</a:t>
            </a:r>
            <a:r>
              <a:rPr lang="fr-FR" altLang="fr-FR" sz="1200" baseline="0">
                <a:latin typeface="Arial Rounded MT Bold" panose="020F0704030504030204" pitchFamily="34" charset="0"/>
              </a:rPr>
              <a:t> théorique dont l’abondance diminue au cours du temps</a:t>
            </a:r>
            <a:endParaRPr lang="fr-FR" altLang="fr-FR" sz="1200">
              <a:latin typeface="Arial Rounded MT Bold" panose="020F0704030504030204" pitchFamily="34" charset="0"/>
            </a:endParaRPr>
          </a:p>
          <a:p>
            <a:pPr marL="0" lvl="1"/>
            <a:r>
              <a:rPr lang="fr-FR" altLang="fr-FR" sz="1800">
                <a:latin typeface="Arial Rounded MT Bold" panose="020F0704030504030204" pitchFamily="34" charset="0"/>
              </a:rPr>
              <a:t>On peut obtenir cette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courbe de tendance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>
                <a:latin typeface="Arial Rounded MT Bold" panose="020F0704030504030204" pitchFamily="34" charset="0"/>
              </a:rPr>
              <a:t>La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tendance sera la même, même avec des erreurs </a:t>
            </a:r>
            <a:endParaRPr lang="fr-FR" altLang="fr-FR" sz="1800">
              <a:latin typeface="Arial Rounded MT Bold" panose="020F0704030504030204" pitchFamily="34" charset="0"/>
            </a:endParaRPr>
          </a:p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475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>
                <a:latin typeface="Arial Rounded MT Bold" panose="020F0704030504030204" pitchFamily="34" charset="0"/>
              </a:rPr>
              <a:t>Prenons l’exemple d’une population</a:t>
            </a:r>
            <a:r>
              <a:rPr lang="fr-FR" altLang="fr-FR" sz="1200" baseline="0">
                <a:latin typeface="Arial Rounded MT Bold" panose="020F0704030504030204" pitchFamily="34" charset="0"/>
              </a:rPr>
              <a:t> théorique dont l’abondance diminue au cours du temps</a:t>
            </a:r>
            <a:endParaRPr lang="fr-FR" altLang="fr-FR" sz="1200">
              <a:latin typeface="Arial Rounded MT Bold" panose="020F0704030504030204" pitchFamily="34" charset="0"/>
            </a:endParaRPr>
          </a:p>
          <a:p>
            <a:pPr marL="0" lvl="1"/>
            <a:r>
              <a:rPr lang="fr-FR" altLang="fr-FR" sz="1800">
                <a:latin typeface="Arial Rounded MT Bold" panose="020F0704030504030204" pitchFamily="34" charset="0"/>
              </a:rPr>
              <a:t>On peut obtenir cette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courbe de tendance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>
                <a:latin typeface="Arial Rounded MT Bold" panose="020F0704030504030204" pitchFamily="34" charset="0"/>
              </a:rPr>
              <a:t>La</a:t>
            </a:r>
            <a:r>
              <a:rPr lang="fr-FR" altLang="fr-FR" sz="1800" baseline="0">
                <a:latin typeface="Arial Rounded MT Bold" panose="020F0704030504030204" pitchFamily="34" charset="0"/>
              </a:rPr>
              <a:t> tendance sera la même, même avec des erreurs </a:t>
            </a:r>
            <a:endParaRPr lang="fr-FR" altLang="fr-FR" sz="1800">
              <a:latin typeface="Arial Rounded MT Bold" panose="020F0704030504030204" pitchFamily="34" charset="0"/>
            </a:endParaRPr>
          </a:p>
          <a:p>
            <a:pPr marL="0" lvl="1"/>
            <a:endParaRPr lang="fr-FR" altLang="fr-FR" sz="180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7E9-E99C-4323-86F5-21BE97226C7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23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6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34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46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" Target="../slides/slide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7.jpe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11" Type="http://schemas.openxmlformats.org/officeDocument/2006/relationships/image" Target="../media/image16.png"/><Relationship Id="rId5" Type="http://schemas.openxmlformats.org/officeDocument/2006/relationships/image" Target="../media/image49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52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4.png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5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5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5" Type="http://schemas.openxmlformats.org/officeDocument/2006/relationships/image" Target="../media/image34.png"/><Relationship Id="rId10" Type="http://schemas.openxmlformats.org/officeDocument/2006/relationships/image" Target="../media/image16.png"/><Relationship Id="rId4" Type="http://schemas.openxmlformats.org/officeDocument/2006/relationships/image" Target="../media/image36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6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microsoft.com/office/2007/relationships/hdphoto" Target="../media/hdphoto8.wdp"/><Relationship Id="rId9" Type="http://schemas.openxmlformats.org/officeDocument/2006/relationships/image" Target="../media/image16.png"/><Relationship Id="rId14" Type="http://schemas.openxmlformats.org/officeDocument/2006/relationships/image" Target="../media/image62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63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6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70.png"/><Relationship Id="rId10" Type="http://schemas.openxmlformats.org/officeDocument/2006/relationships/image" Target="../media/image16.png"/><Relationship Id="rId4" Type="http://schemas.openxmlformats.org/officeDocument/2006/relationships/image" Target="../media/image69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69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70.png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Titre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2C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1724025"/>
            <a:ext cx="4876799" cy="174021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90501" y="3799540"/>
            <a:ext cx="4876798" cy="103916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</a:t>
            </a:r>
          </a:p>
        </p:txBody>
      </p:sp>
      <p:cxnSp>
        <p:nvCxnSpPr>
          <p:cNvPr id="19" name="Connecteur droit 18"/>
          <p:cNvCxnSpPr/>
          <p:nvPr userDrawn="1"/>
        </p:nvCxnSpPr>
        <p:spPr>
          <a:xfrm>
            <a:off x="190500" y="3629025"/>
            <a:ext cx="4876799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/>
          <p:cNvSpPr txBox="1">
            <a:spLocks/>
          </p:cNvSpPr>
          <p:nvPr userDrawn="1"/>
        </p:nvSpPr>
        <p:spPr>
          <a:xfrm>
            <a:off x="9492919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rgbClr val="66CC33"/>
                </a:solidFill>
              </a:rPr>
              <a:t>vigienature-ecole.fr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0500" y="6356407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A3A8C925-3AA3-4DDB-A566-4E12EC1327B5}" type="datetimeFigureOut">
              <a:rPr lang="fr-FR" smtClean="0"/>
              <a:pPr/>
              <a:t>07/03/2023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00" y="505503"/>
            <a:ext cx="313946" cy="2926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98" y="494833"/>
            <a:ext cx="173736" cy="2895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21" y="528911"/>
            <a:ext cx="420625" cy="2194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575" y="478623"/>
            <a:ext cx="277369" cy="2926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580" y="463992"/>
            <a:ext cx="241402" cy="3218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170" y="527914"/>
            <a:ext cx="382220" cy="2414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781" y="492335"/>
            <a:ext cx="320041" cy="2926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687" y="545651"/>
            <a:ext cx="268224" cy="24140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999" y="329711"/>
            <a:ext cx="3034152" cy="7897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5" r="5161"/>
          <a:stretch/>
        </p:blipFill>
        <p:spPr>
          <a:xfrm>
            <a:off x="5336498" y="1724025"/>
            <a:ext cx="6715594" cy="36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9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ert sans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661677" y="104872"/>
            <a:ext cx="11216700" cy="509832"/>
          </a:xfrm>
        </p:spPr>
        <p:txBody>
          <a:bodyPr anchor="b">
            <a:noAutofit/>
          </a:bodyPr>
          <a:lstStyle>
            <a:lvl1pPr>
              <a:defRPr lang="fr-FR" sz="3200" b="1" kern="1200" dirty="0">
                <a:solidFill>
                  <a:srgbClr val="66CC3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71B739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43" y="6555173"/>
            <a:ext cx="259459" cy="2418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61" y="6544238"/>
            <a:ext cx="143584" cy="23930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36" y="6572233"/>
            <a:ext cx="347624" cy="18136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024" y="6540384"/>
            <a:ext cx="229231" cy="2418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7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342" y="6516201"/>
            <a:ext cx="199505" cy="2660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877" y="6573141"/>
            <a:ext cx="315885" cy="19950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1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502" y="6542005"/>
            <a:ext cx="264496" cy="24182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13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02" y="6590878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vert sans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2C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661677" y="104872"/>
            <a:ext cx="11216700" cy="509832"/>
          </a:xfrm>
        </p:spPr>
        <p:txBody>
          <a:bodyPr anchor="b">
            <a:noAutofit/>
          </a:bodyPr>
          <a:lstStyle>
            <a:lvl1pPr>
              <a:defRPr lang="fr-FR" sz="3200" b="1" kern="1200" dirty="0">
                <a:solidFill>
                  <a:srgbClr val="2C4A4A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Votre avis !</a:t>
            </a:r>
          </a:p>
        </p:txBody>
      </p:sp>
      <p:sp>
        <p:nvSpPr>
          <p:cNvPr id="13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2C4A4A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43" y="6555173"/>
            <a:ext cx="259459" cy="2418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61" y="6544238"/>
            <a:ext cx="143584" cy="23930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36" y="6572233"/>
            <a:ext cx="347624" cy="18136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024" y="6540384"/>
            <a:ext cx="229231" cy="2418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7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342" y="6516201"/>
            <a:ext cx="199505" cy="2660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877" y="6573141"/>
            <a:ext cx="315885" cy="19950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1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502" y="6542005"/>
            <a:ext cx="264496" cy="24182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13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02" y="6590878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7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scarg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352"/>
          <a:stretch/>
        </p:blipFill>
        <p:spPr>
          <a:xfrm>
            <a:off x="4113405" y="0"/>
            <a:ext cx="8078595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FB8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900" y="6084068"/>
            <a:ext cx="845991" cy="523299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5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4728723" y="2954911"/>
            <a:ext cx="948177" cy="948177"/>
          </a:xfrm>
          <a:prstGeom prst="ellipse">
            <a:avLst/>
          </a:prstGeom>
          <a:solidFill>
            <a:srgbClr val="FB883B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954" y="3247730"/>
            <a:ext cx="694868" cy="3625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9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scarg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FB8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FB883B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EF8541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8" y="86962"/>
            <a:ext cx="7711108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>
                <a:solidFill>
                  <a:srgbClr val="FB883B"/>
                </a:solidFill>
              </a:rPr>
              <a:t>Opération</a:t>
            </a:r>
            <a:r>
              <a:rPr lang="fr-FR" sz="3200" b="1" baseline="0">
                <a:solidFill>
                  <a:srgbClr val="FB883B"/>
                </a:solidFill>
              </a:rPr>
              <a:t> Escargots</a:t>
            </a:r>
            <a:endParaRPr lang="fr-FR" sz="3200" b="1">
              <a:solidFill>
                <a:srgbClr val="FB883B"/>
              </a:solidFill>
            </a:endParaRP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13" name="Image 1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5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7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9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  <p:sp>
        <p:nvSpPr>
          <p:cNvPr id="28" name="Ellipse 27"/>
          <p:cNvSpPr/>
          <p:nvPr userDrawn="1"/>
        </p:nvSpPr>
        <p:spPr>
          <a:xfrm>
            <a:off x="543015" y="3122671"/>
            <a:ext cx="714134" cy="714134"/>
          </a:xfrm>
          <a:prstGeom prst="ellipse">
            <a:avLst/>
          </a:prstGeom>
          <a:solidFill>
            <a:srgbClr val="FB883B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7" y="3321162"/>
            <a:ext cx="523350" cy="2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7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Oiseau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289" y="1"/>
            <a:ext cx="10319356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E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09" y="6083121"/>
            <a:ext cx="606139" cy="606139"/>
          </a:xfrm>
          <a:prstGeom prst="rect">
            <a:avLst/>
          </a:prstGeom>
        </p:spPr>
      </p:pic>
      <p:sp>
        <p:nvSpPr>
          <p:cNvPr id="18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  <p:grpSp>
        <p:nvGrpSpPr>
          <p:cNvPr id="3" name="Groupe 2"/>
          <p:cNvGrpSpPr/>
          <p:nvPr userDrawn="1"/>
        </p:nvGrpSpPr>
        <p:grpSpPr>
          <a:xfrm>
            <a:off x="4728723" y="2954911"/>
            <a:ext cx="948177" cy="948177"/>
            <a:chOff x="4728723" y="2954911"/>
            <a:chExt cx="948177" cy="948177"/>
          </a:xfrm>
        </p:grpSpPr>
        <p:sp>
          <p:nvSpPr>
            <p:cNvPr id="28" name="Ellipse 27"/>
            <p:cNvSpPr/>
            <p:nvPr userDrawn="1"/>
          </p:nvSpPr>
          <p:spPr>
            <a:xfrm>
              <a:off x="4728723" y="2954911"/>
              <a:ext cx="948177" cy="948177"/>
            </a:xfrm>
            <a:prstGeom prst="ellipse">
              <a:avLst/>
            </a:prstGeom>
            <a:solidFill>
              <a:srgbClr val="E74646"/>
            </a:solidFill>
            <a:ln>
              <a:noFill/>
            </a:ln>
            <a:effectLst>
              <a:outerShdw blurRad="101600" dist="76200" dir="8100000" algn="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620" y="3172374"/>
              <a:ext cx="600008" cy="540001"/>
            </a:xfrm>
            <a:prstGeom prst="rect">
              <a:avLst/>
            </a:prstGeom>
          </p:spPr>
        </p:pic>
      </p:grp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9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Ois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E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E74646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E74646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8" y="86962"/>
            <a:ext cx="7711108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>
                <a:solidFill>
                  <a:srgbClr val="E74646"/>
                </a:solidFill>
              </a:rPr>
              <a:t>Oiseaux des jardins</a:t>
            </a: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5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7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9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 userDrawn="1"/>
        </p:nvGrpSpPr>
        <p:grpSpPr>
          <a:xfrm>
            <a:off x="541270" y="2989029"/>
            <a:ext cx="787100" cy="787098"/>
            <a:chOff x="541270" y="2956373"/>
            <a:chExt cx="787100" cy="787098"/>
          </a:xfrm>
        </p:grpSpPr>
        <p:sp>
          <p:nvSpPr>
            <p:cNvPr id="29" name="Ellipse 28"/>
            <p:cNvSpPr/>
            <p:nvPr userDrawn="1"/>
          </p:nvSpPr>
          <p:spPr>
            <a:xfrm>
              <a:off x="541270" y="2956373"/>
              <a:ext cx="787100" cy="787098"/>
            </a:xfrm>
            <a:prstGeom prst="ellipse">
              <a:avLst/>
            </a:prstGeom>
            <a:solidFill>
              <a:srgbClr val="E74646"/>
            </a:solidFill>
            <a:ln>
              <a:noFill/>
            </a:ln>
            <a:effectLst>
              <a:outerShdw blurRad="101600" dist="76200" dir="8100000" algn="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593" y="3139165"/>
              <a:ext cx="498078" cy="448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592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uv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305" y="0"/>
            <a:ext cx="9213695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270" y="6126012"/>
            <a:ext cx="1167686" cy="474960"/>
          </a:xfrm>
          <a:prstGeom prst="rect">
            <a:avLst/>
          </a:prstGeom>
        </p:spPr>
      </p:pic>
      <p:sp>
        <p:nvSpPr>
          <p:cNvPr id="2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  <p:sp>
        <p:nvSpPr>
          <p:cNvPr id="35" name="Ellipse 34"/>
          <p:cNvSpPr/>
          <p:nvPr userDrawn="1"/>
        </p:nvSpPr>
        <p:spPr>
          <a:xfrm>
            <a:off x="4728723" y="2954911"/>
            <a:ext cx="948177" cy="948177"/>
          </a:xfrm>
          <a:prstGeom prst="ellipse">
            <a:avLst/>
          </a:prstGeom>
          <a:solidFill>
            <a:srgbClr val="66CC33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997" y="3139298"/>
            <a:ext cx="673627" cy="62784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97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auv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66CC33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66CC33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8" y="86962"/>
            <a:ext cx="7711108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>
                <a:solidFill>
                  <a:srgbClr val="66CC33"/>
                </a:solidFill>
              </a:rPr>
              <a:t>Sauvages de ma rue</a:t>
            </a:r>
          </a:p>
        </p:txBody>
      </p:sp>
      <p:grpSp>
        <p:nvGrpSpPr>
          <p:cNvPr id="29" name="Groupe 28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30" name="Image 2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 userDrawn="1"/>
          </p:nvPicPr>
          <p:blipFill>
            <a:blip r:embed="rId5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 userDrawn="1"/>
          </p:nvPicPr>
          <p:blipFill>
            <a:blip r:embed="rId6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 userDrawn="1"/>
          </p:nvPicPr>
          <p:blipFill>
            <a:blip r:embed="rId7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 userDrawn="1"/>
          </p:nvPicPr>
          <p:blipFill>
            <a:blip r:embed="rId8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 userDrawn="1"/>
          </p:nvPicPr>
          <p:blipFill>
            <a:blip r:embed="rId9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  <p:sp>
        <p:nvSpPr>
          <p:cNvPr id="20" name="Ellipse 19"/>
          <p:cNvSpPr/>
          <p:nvPr userDrawn="1"/>
        </p:nvSpPr>
        <p:spPr>
          <a:xfrm>
            <a:off x="558039" y="3076641"/>
            <a:ext cx="702298" cy="702296"/>
          </a:xfrm>
          <a:prstGeom prst="ellipse">
            <a:avLst/>
          </a:prstGeom>
          <a:solidFill>
            <a:srgbClr val="66CC33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15" y="3219493"/>
            <a:ext cx="498944" cy="4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34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pipo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C2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2" name="Groupe 1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  <p:sp>
        <p:nvSpPr>
          <p:cNvPr id="28" name="Ellipse 27"/>
          <p:cNvSpPr/>
          <p:nvPr userDrawn="1"/>
        </p:nvSpPr>
        <p:spPr>
          <a:xfrm>
            <a:off x="4728723" y="2954911"/>
            <a:ext cx="948177" cy="948177"/>
          </a:xfrm>
          <a:prstGeom prst="ellipse">
            <a:avLst/>
          </a:prstGeom>
          <a:solidFill>
            <a:srgbClr val="C2C62A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371" y="3138240"/>
            <a:ext cx="601654" cy="63470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5" y="6004390"/>
            <a:ext cx="502934" cy="7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pi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C2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C2C62A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C2C62A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7" y="86962"/>
            <a:ext cx="11212689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>
                <a:solidFill>
                  <a:srgbClr val="C2C62A"/>
                </a:solidFill>
              </a:rPr>
              <a:t>Le Suivi</a:t>
            </a:r>
            <a:r>
              <a:rPr lang="fr-FR" sz="3200" b="1" baseline="0">
                <a:solidFill>
                  <a:srgbClr val="C2C62A"/>
                </a:solidFill>
              </a:rPr>
              <a:t> photographique des insectes pollinisateurs (Spipoll)</a:t>
            </a:r>
            <a:endParaRPr lang="fr-FR" sz="3200" b="1">
              <a:solidFill>
                <a:srgbClr val="C2C62A"/>
              </a:solidFill>
            </a:endParaRPr>
          </a:p>
        </p:txBody>
      </p:sp>
      <p:sp>
        <p:nvSpPr>
          <p:cNvPr id="14" name="Ellipse 13"/>
          <p:cNvSpPr/>
          <p:nvPr userDrawn="1"/>
        </p:nvSpPr>
        <p:spPr>
          <a:xfrm>
            <a:off x="543992" y="3035220"/>
            <a:ext cx="791108" cy="791104"/>
          </a:xfrm>
          <a:prstGeom prst="ellipse">
            <a:avLst/>
          </a:prstGeom>
          <a:solidFill>
            <a:srgbClr val="C2C62A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43" y="3182269"/>
            <a:ext cx="501986" cy="529564"/>
          </a:xfrm>
          <a:prstGeom prst="rect">
            <a:avLst/>
          </a:prstGeom>
        </p:spPr>
      </p:pic>
      <p:grpSp>
        <p:nvGrpSpPr>
          <p:cNvPr id="19" name="Groupe 18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6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8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0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 userDrawn="1"/>
          </p:nvPicPr>
          <p:blipFill>
            <a:blip r:embed="rId12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 userDrawn="1"/>
          </p:nvPicPr>
          <p:blipFill>
            <a:blip r:embed="rId14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68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Titre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2C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1724025"/>
            <a:ext cx="4876799" cy="174021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90501" y="3799540"/>
            <a:ext cx="4876798" cy="103916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</a:t>
            </a:r>
          </a:p>
        </p:txBody>
      </p:sp>
      <p:cxnSp>
        <p:nvCxnSpPr>
          <p:cNvPr id="19" name="Connecteur droit 18"/>
          <p:cNvCxnSpPr/>
          <p:nvPr userDrawn="1"/>
        </p:nvCxnSpPr>
        <p:spPr>
          <a:xfrm>
            <a:off x="190500" y="3629025"/>
            <a:ext cx="4876799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/>
          <p:cNvSpPr txBox="1">
            <a:spLocks/>
          </p:cNvSpPr>
          <p:nvPr userDrawn="1"/>
        </p:nvSpPr>
        <p:spPr>
          <a:xfrm>
            <a:off x="9492919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rgbClr val="66CC33"/>
                </a:solidFill>
              </a:rPr>
              <a:t>vigienature-ecole.fr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90500" y="6356407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A3A8C925-3AA3-4DDB-A566-4E12EC1327B5}" type="datetimeFigureOut">
              <a:rPr lang="fr-FR" smtClean="0"/>
              <a:pPr/>
              <a:t>07/03/2023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00" y="505503"/>
            <a:ext cx="313946" cy="2926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98" y="494833"/>
            <a:ext cx="173736" cy="2895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21" y="528911"/>
            <a:ext cx="420625" cy="2194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575" y="478623"/>
            <a:ext cx="277369" cy="2926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580" y="463992"/>
            <a:ext cx="241402" cy="3218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170" y="527914"/>
            <a:ext cx="382220" cy="2414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781" y="492335"/>
            <a:ext cx="320041" cy="2926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687" y="545651"/>
            <a:ext cx="268224" cy="24140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999" y="329711"/>
            <a:ext cx="3034152" cy="7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1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s de ter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79163" y="0"/>
            <a:ext cx="9144000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895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15" name="Image 14">
            <a:hlinkClick r:id="rId3" action="ppaction://hlinksldjump"/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644" y="2954888"/>
            <a:ext cx="996985" cy="948224"/>
          </a:xfrm>
          <a:prstGeom prst="rect">
            <a:avLst/>
          </a:prstGeom>
          <a:effectLst>
            <a:outerShdw blurRad="50800" dist="38100" dir="10320000" sx="101000" sy="101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958" y="6129377"/>
            <a:ext cx="1279600" cy="451624"/>
          </a:xfrm>
          <a:prstGeom prst="rect">
            <a:avLst/>
          </a:prstGeom>
        </p:spPr>
      </p:pic>
      <p:grpSp>
        <p:nvGrpSpPr>
          <p:cNvPr id="3" name="Groupe 2"/>
          <p:cNvGrpSpPr/>
          <p:nvPr userDrawn="1"/>
        </p:nvGrpSpPr>
        <p:grpSpPr>
          <a:xfrm>
            <a:off x="4696067" y="2954911"/>
            <a:ext cx="948177" cy="948177"/>
            <a:chOff x="4728723" y="2954911"/>
            <a:chExt cx="948177" cy="948177"/>
          </a:xfrm>
        </p:grpSpPr>
        <p:sp>
          <p:nvSpPr>
            <p:cNvPr id="13" name="Ellipse 12"/>
            <p:cNvSpPr/>
            <p:nvPr userDrawn="1"/>
          </p:nvSpPr>
          <p:spPr>
            <a:xfrm>
              <a:off x="4728723" y="2954911"/>
              <a:ext cx="948177" cy="948177"/>
            </a:xfrm>
            <a:prstGeom prst="ellipse">
              <a:avLst/>
            </a:prstGeom>
            <a:solidFill>
              <a:srgbClr val="895F13"/>
            </a:solidFill>
            <a:ln>
              <a:noFill/>
            </a:ln>
            <a:effectLst>
              <a:outerShdw blurRad="101600" dist="76200" dir="8100000" algn="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28190">
              <a:off x="5072581" y="3162530"/>
              <a:ext cx="426111" cy="710183"/>
            </a:xfrm>
            <a:prstGeom prst="rect">
              <a:avLst/>
            </a:prstGeom>
          </p:spPr>
        </p:pic>
      </p:grp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21" name="Groupe 20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9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ers de t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895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895F13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895F13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7" y="86962"/>
            <a:ext cx="11212689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>
                <a:solidFill>
                  <a:srgbClr val="895F13"/>
                </a:solidFill>
              </a:rPr>
              <a:t>Placettes à vers de terre</a:t>
            </a:r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585863" y="3069693"/>
            <a:ext cx="708396" cy="708396"/>
            <a:chOff x="4728723" y="2954911"/>
            <a:chExt cx="948177" cy="948177"/>
          </a:xfrm>
        </p:grpSpPr>
        <p:sp>
          <p:nvSpPr>
            <p:cNvPr id="18" name="Ellipse 17"/>
            <p:cNvSpPr/>
            <p:nvPr userDrawn="1"/>
          </p:nvSpPr>
          <p:spPr>
            <a:xfrm>
              <a:off x="4728723" y="2954911"/>
              <a:ext cx="948177" cy="948177"/>
            </a:xfrm>
            <a:prstGeom prst="ellipse">
              <a:avLst/>
            </a:prstGeom>
            <a:solidFill>
              <a:srgbClr val="895F13"/>
            </a:solidFill>
            <a:ln>
              <a:noFill/>
            </a:ln>
            <a:effectLst>
              <a:outerShdw blurRad="101600" dist="76200" dir="8100000" algn="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28190">
              <a:off x="5072581" y="3162530"/>
              <a:ext cx="426111" cy="710183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6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8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 userDrawn="1"/>
          </p:nvPicPr>
          <p:blipFill>
            <a:blip r:embed="rId10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 userDrawn="1"/>
          </p:nvPicPr>
          <p:blipFill>
            <a:blip r:embed="rId12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 userDrawn="1"/>
          </p:nvPicPr>
          <p:blipFill>
            <a:blip r:embed="rId14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53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igie-Chi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980" y="0"/>
            <a:ext cx="8284048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BA6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Fondateur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rgbClr val="B16FA8"/>
                </a:solidFill>
              </a:rPr>
              <a:t>vigienature-ecole.fr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15" name="Groupe 14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 userDrawn="1"/>
        </p:nvGrpSpPr>
        <p:grpSpPr>
          <a:xfrm>
            <a:off x="4696067" y="2934929"/>
            <a:ext cx="948177" cy="980768"/>
            <a:chOff x="4696067" y="2934929"/>
            <a:chExt cx="948177" cy="980768"/>
          </a:xfrm>
        </p:grpSpPr>
        <p:sp>
          <p:nvSpPr>
            <p:cNvPr id="38" name="Ellipse 37"/>
            <p:cNvSpPr/>
            <p:nvPr userDrawn="1"/>
          </p:nvSpPr>
          <p:spPr>
            <a:xfrm>
              <a:off x="4696067" y="2954911"/>
              <a:ext cx="948177" cy="948177"/>
            </a:xfrm>
            <a:prstGeom prst="ellipse">
              <a:avLst/>
            </a:prstGeom>
            <a:solidFill>
              <a:srgbClr val="BA6DBA"/>
            </a:solidFill>
            <a:ln>
              <a:noFill/>
            </a:ln>
            <a:effectLst>
              <a:outerShdw blurRad="101600" dist="76200" dir="8100000" algn="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Image 39"/>
            <p:cNvPicPr>
              <a:picLocks noChangeAspect="1"/>
            </p:cNvPicPr>
            <p:nvPr userDrawn="1"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250" t="-42197" b="-34105"/>
            <a:stretch/>
          </p:blipFill>
          <p:spPr>
            <a:xfrm>
              <a:off x="4816549" y="2934929"/>
              <a:ext cx="817335" cy="980768"/>
            </a:xfrm>
            <a:prstGeom prst="flowChartConnector">
              <a:avLst/>
            </a:prstGeom>
          </p:spPr>
        </p:pic>
      </p:grp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6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gie-Chi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BA6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BA6DBA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BA6DBA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7" y="86962"/>
            <a:ext cx="11212689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>
                <a:solidFill>
                  <a:srgbClr val="BA6DBA"/>
                </a:solidFill>
              </a:rPr>
              <a:t>Vigie-Chiro</a:t>
            </a: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5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7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9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70" t="-42197" b="-34105"/>
          <a:stretch/>
        </p:blipFill>
        <p:spPr>
          <a:xfrm>
            <a:off x="4704735" y="2934929"/>
            <a:ext cx="929149" cy="980768"/>
          </a:xfrm>
          <a:prstGeom prst="flowChartConnector">
            <a:avLst/>
          </a:prstGeom>
        </p:spPr>
      </p:pic>
      <p:grpSp>
        <p:nvGrpSpPr>
          <p:cNvPr id="30" name="Groupe 29"/>
          <p:cNvGrpSpPr/>
          <p:nvPr userDrawn="1"/>
        </p:nvGrpSpPr>
        <p:grpSpPr>
          <a:xfrm>
            <a:off x="565539" y="3077421"/>
            <a:ext cx="701028" cy="725122"/>
            <a:chOff x="4696067" y="2934929"/>
            <a:chExt cx="948177" cy="980768"/>
          </a:xfrm>
        </p:grpSpPr>
        <p:sp>
          <p:nvSpPr>
            <p:cNvPr id="31" name="Ellipse 30"/>
            <p:cNvSpPr/>
            <p:nvPr userDrawn="1"/>
          </p:nvSpPr>
          <p:spPr>
            <a:xfrm>
              <a:off x="4696067" y="2954911"/>
              <a:ext cx="948177" cy="948177"/>
            </a:xfrm>
            <a:prstGeom prst="ellipse">
              <a:avLst/>
            </a:prstGeom>
            <a:solidFill>
              <a:srgbClr val="BA6DBA"/>
            </a:solidFill>
            <a:ln>
              <a:noFill/>
            </a:ln>
            <a:effectLst>
              <a:outerShdw blurRad="101600" dist="76200" dir="8100000" algn="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/>
            <p:cNvPicPr>
              <a:picLocks noChangeAspect="1"/>
            </p:cNvPicPr>
            <p:nvPr userDrawn="1"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384" t="-42197" r="16589" b="-34105"/>
            <a:stretch/>
          </p:blipFill>
          <p:spPr>
            <a:xfrm>
              <a:off x="4816549" y="2934929"/>
              <a:ext cx="817335" cy="98076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569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io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7148" y="0"/>
            <a:ext cx="8778825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23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sp>
        <p:nvSpPr>
          <p:cNvPr id="15" name="Text Box 9"/>
          <p:cNvSpPr txBox="1">
            <a:spLocks noChangeArrowheads="1"/>
          </p:cNvSpPr>
          <p:nvPr userDrawn="1"/>
        </p:nvSpPr>
        <p:spPr bwMode="auto">
          <a:xfrm>
            <a:off x="308841" y="5723502"/>
            <a:ext cx="3059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: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423" y="6192484"/>
            <a:ext cx="1115616" cy="5013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18" name="Groupe 17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  <p:sp>
        <p:nvSpPr>
          <p:cNvPr id="31" name="Ellipse 30"/>
          <p:cNvSpPr/>
          <p:nvPr userDrawn="1"/>
        </p:nvSpPr>
        <p:spPr>
          <a:xfrm>
            <a:off x="4696067" y="2954911"/>
            <a:ext cx="948177" cy="948177"/>
          </a:xfrm>
          <a:prstGeom prst="ellipse">
            <a:avLst/>
          </a:prstGeom>
          <a:solidFill>
            <a:srgbClr val="23D2DD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612" t="-34673" r="-23735"/>
          <a:stretch/>
        </p:blipFill>
        <p:spPr>
          <a:xfrm>
            <a:off x="4683211" y="2961504"/>
            <a:ext cx="863150" cy="943232"/>
          </a:xfrm>
          <a:prstGeom prst="ellipse">
            <a:avLst/>
          </a:prstGeom>
        </p:spPr>
      </p:pic>
      <p:pic>
        <p:nvPicPr>
          <p:cNvPr id="30" name="Image 2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95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Bio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23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23D2DD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23D2DD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7" y="86962"/>
            <a:ext cx="11212689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 err="1">
                <a:solidFill>
                  <a:srgbClr val="23D2DD"/>
                </a:solidFill>
              </a:rPr>
              <a:t>BioLit</a:t>
            </a:r>
            <a:r>
              <a:rPr lang="fr-FR" sz="3200" b="1" baseline="0">
                <a:solidFill>
                  <a:srgbClr val="23D2DD"/>
                </a:solidFill>
              </a:rPr>
              <a:t> Junior</a:t>
            </a:r>
            <a:endParaRPr lang="fr-FR" sz="3200" b="1">
              <a:solidFill>
                <a:srgbClr val="23D2DD"/>
              </a:solidFill>
            </a:endParaRPr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5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7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9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  <p:sp>
        <p:nvSpPr>
          <p:cNvPr id="29" name="Ellipse 28"/>
          <p:cNvSpPr/>
          <p:nvPr userDrawn="1"/>
        </p:nvSpPr>
        <p:spPr>
          <a:xfrm>
            <a:off x="597666" y="3080654"/>
            <a:ext cx="711048" cy="711046"/>
          </a:xfrm>
          <a:prstGeom prst="ellipse">
            <a:avLst/>
          </a:prstGeom>
          <a:solidFill>
            <a:srgbClr val="23D2DD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612" t="-32569" r="-23735" b="6067"/>
          <a:stretch/>
        </p:blipFill>
        <p:spPr>
          <a:xfrm>
            <a:off x="574178" y="3086627"/>
            <a:ext cx="647284" cy="7073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0811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irdLa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78424" y="870"/>
            <a:ext cx="8913576" cy="688301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273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sp>
        <p:nvSpPr>
          <p:cNvPr id="15" name="Text Box 9"/>
          <p:cNvSpPr txBox="1">
            <a:spLocks noChangeArrowheads="1"/>
          </p:cNvSpPr>
          <p:nvPr userDrawn="1"/>
        </p:nvSpPr>
        <p:spPr bwMode="auto">
          <a:xfrm>
            <a:off x="308841" y="5723502"/>
            <a:ext cx="3059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: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218" y="2942422"/>
            <a:ext cx="1252621" cy="999906"/>
          </a:xfrm>
          <a:prstGeom prst="rect">
            <a:avLst/>
          </a:prstGeom>
          <a:effectLst>
            <a:outerShdw blurRad="50800" dist="38100" dir="10320000" sx="101000" sy="101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577" y="6107032"/>
            <a:ext cx="606139" cy="6061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17" name="Groupe 16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7" y="6028302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0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Bird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273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273349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273349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7" y="86962"/>
            <a:ext cx="11212689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 err="1">
                <a:solidFill>
                  <a:srgbClr val="273349"/>
                </a:solidFill>
              </a:rPr>
              <a:t>BirdLab</a:t>
            </a:r>
            <a:endParaRPr lang="fr-FR" sz="3200" b="1">
              <a:solidFill>
                <a:srgbClr val="273349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24" y="3094910"/>
            <a:ext cx="914311" cy="729849"/>
          </a:xfrm>
          <a:prstGeom prst="rect">
            <a:avLst/>
          </a:prstGeom>
          <a:effectLst>
            <a:outerShdw blurRad="50800" dist="38100" dir="10320000" sx="101000" sy="101000" algn="tl" rotWithShape="0">
              <a:schemeClr val="bg1">
                <a:alpha val="40000"/>
              </a:schemeClr>
            </a:outerShdw>
          </a:effectLst>
        </p:spPr>
      </p:pic>
      <p:grpSp>
        <p:nvGrpSpPr>
          <p:cNvPr id="14" name="Groupe 13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6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8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0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2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4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39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Liche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352" y="0"/>
            <a:ext cx="7672294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548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Partenaires co-fondateurs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Lichens Go !</a:t>
            </a:r>
          </a:p>
        </p:txBody>
      </p:sp>
      <p:sp>
        <p:nvSpPr>
          <p:cNvPr id="25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735" y1="57877" x2="36735" y2="57877"/>
                        <a14:foregroundMark x1="38192" y1="39041" x2="38192" y2="39041"/>
                        <a14:foregroundMark x1="62099" y1="46918" x2="62099" y2="46918"/>
                        <a14:foregroundMark x1="52770" y1="46918" x2="52770" y2="46918"/>
                        <a14:foregroundMark x1="81341" y1="41781" x2="81341" y2="41781"/>
                        <a14:foregroundMark x1="78717" y1="52397" x2="78717" y2="52397"/>
                        <a14:foregroundMark x1="55394" y1="53425" x2="55394" y2="53425"/>
                        <a14:foregroundMark x1="61224" y1="79452" x2="61224" y2="79452"/>
                        <a14:foregroundMark x1="67347" y1="76712" x2="67347" y2="76712"/>
                        <a14:foregroundMark x1="72595" y1="75342" x2="72595" y2="75342"/>
                        <a14:foregroundMark x1="79592" y1="76370" x2="79592" y2="76370"/>
                        <a14:foregroundMark x1="82507" y1="81507" x2="82507" y2="81507"/>
                        <a14:foregroundMark x1="53061" y1="79452" x2="53061" y2="79452"/>
                        <a14:foregroundMark x1="49271" y1="78425" x2="49271" y2="78425"/>
                        <a14:foregroundMark x1="44315" y1="77740" x2="44315" y2="77740"/>
                        <a14:foregroundMark x1="38192" y1="78425" x2="38192" y2="78425"/>
                        <a14:foregroundMark x1="24198" y1="78767" x2="24198" y2="78767"/>
                        <a14:backgroundMark x1="73178" y1="81164" x2="73178" y2="81164"/>
                        <a14:backgroundMark x1="31195" y1="81164" x2="31195" y2="81164"/>
                        <a14:backgroundMark x1="36443" y1="75685" x2="36443" y2="75685"/>
                        <a14:backgroundMark x1="21866" y1="76370" x2="21866" y2="76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523" y="6077854"/>
            <a:ext cx="724381" cy="61667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14" name="Groupe 13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  <p:sp>
        <p:nvSpPr>
          <p:cNvPr id="27" name="Ellipse 26"/>
          <p:cNvSpPr/>
          <p:nvPr userDrawn="1"/>
        </p:nvSpPr>
        <p:spPr>
          <a:xfrm>
            <a:off x="4696067" y="2954911"/>
            <a:ext cx="948177" cy="948177"/>
          </a:xfrm>
          <a:prstGeom prst="ellipse">
            <a:avLst/>
          </a:prstGeom>
          <a:solidFill>
            <a:srgbClr val="5487ED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92" t="-13825" b="-1774"/>
          <a:stretch/>
        </p:blipFill>
        <p:spPr>
          <a:xfrm>
            <a:off x="4701093" y="2952974"/>
            <a:ext cx="925156" cy="952051"/>
          </a:xfrm>
          <a:prstGeom prst="flowChartConnector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2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Lich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548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5487ED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0">
                  <a:srgbClr val="5487ED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8" y="86962"/>
            <a:ext cx="7711108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>
                <a:solidFill>
                  <a:srgbClr val="5487ED"/>
                </a:solidFill>
              </a:rPr>
              <a:t>Lichens</a:t>
            </a:r>
            <a:r>
              <a:rPr lang="fr-FR" sz="3200" b="1" baseline="0">
                <a:solidFill>
                  <a:srgbClr val="5487ED"/>
                </a:solidFill>
              </a:rPr>
              <a:t> Go!</a:t>
            </a:r>
            <a:endParaRPr lang="fr-FR" sz="3200" b="1">
              <a:solidFill>
                <a:srgbClr val="5487ED"/>
              </a:solidFill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5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7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9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  <p:sp>
        <p:nvSpPr>
          <p:cNvPr id="30" name="Ellipse 29"/>
          <p:cNvSpPr/>
          <p:nvPr userDrawn="1"/>
        </p:nvSpPr>
        <p:spPr>
          <a:xfrm>
            <a:off x="597666" y="3080654"/>
            <a:ext cx="711048" cy="711046"/>
          </a:xfrm>
          <a:prstGeom prst="ellipse">
            <a:avLst/>
          </a:prstGeom>
          <a:solidFill>
            <a:srgbClr val="5487ED"/>
          </a:solidFill>
          <a:ln>
            <a:noFill/>
          </a:ln>
          <a:effectLst>
            <a:outerShdw blurRad="101600" dist="762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53" t="-14237"/>
          <a:stretch/>
        </p:blipFill>
        <p:spPr>
          <a:xfrm>
            <a:off x="596609" y="3075631"/>
            <a:ext cx="709677" cy="70757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2661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0" y="0"/>
            <a:ext cx="10287000" cy="6858000"/>
          </a:xfrm>
          <a:prstGeom prst="rect">
            <a:avLst/>
          </a:prstGeom>
        </p:spPr>
      </p:pic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2881423"/>
            <a:ext cx="4876799" cy="58281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05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Liche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0" b="1342"/>
          <a:stretch/>
        </p:blipFill>
        <p:spPr>
          <a:xfrm flipH="1">
            <a:off x="2171700" y="0"/>
            <a:ext cx="10020300" cy="6858000"/>
          </a:xfrm>
          <a:prstGeom prst="rect">
            <a:avLst/>
          </a:prstGeom>
        </p:spPr>
      </p:pic>
      <p:sp>
        <p:nvSpPr>
          <p:cNvPr id="22" name="Organigramme : Entrée manuelle 21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259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239646" y="5722013"/>
            <a:ext cx="355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libri" panose="020F0502020204030204" pitchFamily="34" charset="0"/>
              </a:rPr>
              <a:t>Fondateur de</a:t>
            </a:r>
            <a:r>
              <a:rPr lang="fr-FR" altLang="fr-FR" sz="1400" b="1" baseline="0">
                <a:solidFill>
                  <a:schemeClr val="bg1"/>
                </a:solidFill>
                <a:latin typeface="Calibri" panose="020F0502020204030204" pitchFamily="34" charset="0"/>
              </a:rPr>
              <a:t> l’observatoire</a:t>
            </a:r>
            <a:endParaRPr lang="fr-FR" altLang="fr-FR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 hasCustomPrompt="1"/>
          </p:nvPr>
        </p:nvSpPr>
        <p:spPr>
          <a:xfrm>
            <a:off x="239646" y="2779594"/>
            <a:ext cx="4654725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err="1"/>
              <a:t>Alamer</a:t>
            </a:r>
            <a:endParaRPr lang="fr-FR"/>
          </a:p>
        </p:txBody>
      </p:sp>
      <p:sp>
        <p:nvSpPr>
          <p:cNvPr id="25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14" name="Groupe 13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8" y="6004391"/>
            <a:ext cx="666834" cy="763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73" y="2968286"/>
            <a:ext cx="948177" cy="948177"/>
          </a:xfrm>
          <a:prstGeom prst="rect">
            <a:avLst/>
          </a:prstGeom>
          <a:effectLst>
            <a:outerShdw blurRad="101600" dist="76200" dir="8100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698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Lich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 userDrawn="1"/>
        </p:nvSpPr>
        <p:spPr>
          <a:xfrm rot="16200000">
            <a:off x="-1392539" y="3554951"/>
            <a:ext cx="4167308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 sz="2000"/>
              <a:t>Opération Escargots</a:t>
            </a:r>
          </a:p>
        </p:txBody>
      </p:sp>
      <p:sp>
        <p:nvSpPr>
          <p:cNvPr id="21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sp>
        <p:nvSpPr>
          <p:cNvPr id="10" name="Forme libre 9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259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2592A1"/>
                </a:solidFill>
              </a:rPr>
              <a:t>&gt;&gt;&gt;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0">
                  <a:srgbClr val="2592A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 hasCustomPrompt="1"/>
          </p:nvPr>
        </p:nvSpPr>
        <p:spPr>
          <a:xfrm>
            <a:off x="1526900" y="671514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665688" y="86962"/>
            <a:ext cx="7711108" cy="52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3200" b="1" err="1">
                <a:solidFill>
                  <a:srgbClr val="2592A1"/>
                </a:solidFill>
              </a:rPr>
              <a:t>Alamer</a:t>
            </a:r>
            <a:endParaRPr lang="fr-FR" sz="3200" b="1">
              <a:solidFill>
                <a:srgbClr val="2592A1"/>
              </a:solidFill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75936" y="6516201"/>
            <a:ext cx="3273319" cy="280797"/>
            <a:chOff x="175936" y="6516201"/>
            <a:chExt cx="3273319" cy="280797"/>
          </a:xfrm>
        </p:grpSpPr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43" y="6555173"/>
              <a:ext cx="259459" cy="24182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761" y="6544238"/>
              <a:ext cx="143584" cy="2393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36" y="6572233"/>
              <a:ext cx="347624" cy="18136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5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024" y="6540384"/>
              <a:ext cx="229231" cy="2418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7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342" y="6516201"/>
              <a:ext cx="199505" cy="266008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9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877" y="6573141"/>
              <a:ext cx="315885" cy="199505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502" y="6542005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802" y="6590878"/>
              <a:ext cx="221673" cy="199505"/>
            </a:xfrm>
            <a:prstGeom prst="rect">
              <a:avLst/>
            </a:prstGeom>
          </p:spPr>
        </p:pic>
      </p:grp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3" y="3118271"/>
            <a:ext cx="727563" cy="727563"/>
          </a:xfrm>
          <a:prstGeom prst="rect">
            <a:avLst/>
          </a:prstGeom>
          <a:effectLst>
            <a:outerShdw blurRad="101600" dist="76200" dir="8100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46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642" y="0"/>
            <a:ext cx="8351358" cy="6858000"/>
          </a:xfrm>
          <a:prstGeom prst="rect">
            <a:avLst/>
          </a:prstGeom>
        </p:spPr>
      </p:pic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8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155177" y="5376896"/>
            <a:ext cx="3570007" cy="42805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55176" y="6054449"/>
            <a:ext cx="3570007" cy="47416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</a:t>
            </a:r>
          </a:p>
        </p:txBody>
      </p:sp>
      <p:sp>
        <p:nvSpPr>
          <p:cNvPr id="3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sp>
        <p:nvSpPr>
          <p:cNvPr id="12" name="Bulle ronde 11"/>
          <p:cNvSpPr/>
          <p:nvPr userDrawn="1"/>
        </p:nvSpPr>
        <p:spPr>
          <a:xfrm rot="744842" flipH="1">
            <a:off x="843381" y="1583678"/>
            <a:ext cx="3383171" cy="205834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Bulle ronde 12"/>
          <p:cNvSpPr/>
          <p:nvPr userDrawn="1"/>
        </p:nvSpPr>
        <p:spPr>
          <a:xfrm>
            <a:off x="645915" y="1493927"/>
            <a:ext cx="3383171" cy="2058340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74646"/>
              </a:solidFill>
            </a:endParaRP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780048" y="1246319"/>
            <a:ext cx="3060594" cy="249016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7200" b="1">
                <a:solidFill>
                  <a:srgbClr val="68D034"/>
                </a:solidFill>
              </a:rPr>
              <a:t>Merci</a:t>
            </a:r>
          </a:p>
          <a:p>
            <a:pPr algn="ctr"/>
            <a:r>
              <a:rPr lang="fr-FR" sz="1800" b="1">
                <a:solidFill>
                  <a:srgbClr val="68D034"/>
                </a:solidFill>
              </a:rPr>
              <a:t>pour votre attention !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99" y="5979856"/>
            <a:ext cx="498977" cy="4989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99" y="5341433"/>
            <a:ext cx="498978" cy="4989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99" y="4516253"/>
            <a:ext cx="500829" cy="500829"/>
          </a:xfrm>
          <a:prstGeom prst="rect">
            <a:avLst/>
          </a:prstGeom>
        </p:spPr>
      </p:pic>
      <p:sp>
        <p:nvSpPr>
          <p:cNvPr id="27" name="Espace réservé du texte 2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56483" y="4563129"/>
            <a:ext cx="3568700" cy="41188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Mail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18" name="Groupe 17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245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8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8D034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155177" y="5376896"/>
            <a:ext cx="3570007" cy="42805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55176" y="6054449"/>
            <a:ext cx="3570007" cy="47416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</a:t>
            </a:r>
          </a:p>
        </p:txBody>
      </p:sp>
      <p:sp>
        <p:nvSpPr>
          <p:cNvPr id="30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sp>
        <p:nvSpPr>
          <p:cNvPr id="12" name="Bulle ronde 11"/>
          <p:cNvSpPr/>
          <p:nvPr userDrawn="1"/>
        </p:nvSpPr>
        <p:spPr>
          <a:xfrm rot="744842" flipH="1">
            <a:off x="843381" y="1583678"/>
            <a:ext cx="3383171" cy="205834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Bulle ronde 12"/>
          <p:cNvSpPr/>
          <p:nvPr userDrawn="1"/>
        </p:nvSpPr>
        <p:spPr>
          <a:xfrm>
            <a:off x="645915" y="1493927"/>
            <a:ext cx="3383171" cy="2058340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74646"/>
              </a:solidFill>
            </a:endParaRP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780048" y="1246319"/>
            <a:ext cx="3060594" cy="249016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7200" b="1">
                <a:solidFill>
                  <a:srgbClr val="68D034"/>
                </a:solidFill>
              </a:rPr>
              <a:t>Merci</a:t>
            </a:r>
          </a:p>
          <a:p>
            <a:pPr algn="ctr"/>
            <a:r>
              <a:rPr lang="fr-FR" sz="1800" b="1">
                <a:solidFill>
                  <a:srgbClr val="68D034"/>
                </a:solidFill>
              </a:rPr>
              <a:t>pour votre attention !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99" y="5979856"/>
            <a:ext cx="498977" cy="4989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99" y="5341433"/>
            <a:ext cx="498978" cy="4989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99" y="4516253"/>
            <a:ext cx="500829" cy="500829"/>
          </a:xfrm>
          <a:prstGeom prst="rect">
            <a:avLst/>
          </a:prstGeom>
        </p:spPr>
      </p:pic>
      <p:sp>
        <p:nvSpPr>
          <p:cNvPr id="27" name="Espace réservé du texte 2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56483" y="4563129"/>
            <a:ext cx="3568700" cy="41188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Mail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grpSp>
        <p:nvGrpSpPr>
          <p:cNvPr id="18" name="Groupe 17"/>
          <p:cNvGrpSpPr/>
          <p:nvPr userDrawn="1"/>
        </p:nvGrpSpPr>
        <p:grpSpPr>
          <a:xfrm>
            <a:off x="280089" y="312265"/>
            <a:ext cx="4055054" cy="280797"/>
            <a:chOff x="280089" y="312265"/>
            <a:chExt cx="4055054" cy="280797"/>
          </a:xfrm>
        </p:grpSpPr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12" y="351237"/>
              <a:ext cx="259459" cy="241825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842" y="340302"/>
              <a:ext cx="143584" cy="239306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89" y="368297"/>
              <a:ext cx="347624" cy="18136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912" y="324357"/>
              <a:ext cx="229231" cy="24182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3797" y="312265"/>
              <a:ext cx="199505" cy="26600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06" y="369205"/>
              <a:ext cx="315885" cy="19950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821" y="338069"/>
              <a:ext cx="264496" cy="24182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231" y="386942"/>
              <a:ext cx="221673" cy="19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683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91E4A-1E1B-4169-B191-0A5853AB1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0F150D-DF15-4E3F-A406-AABA15DD5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D40A5D-D2DB-44EF-A03D-2E04F54A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38BAA8-6778-465D-8278-22B4311D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38BA36-741A-41A0-B705-C78CA0D1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990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CB293-F161-47A7-8D04-2A1E1AAE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DB3DD7-546B-419F-9F96-DFA3A89B4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089BE-B705-457F-8EE4-AE956F93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5F8B5D-B943-4404-8F12-B82AFEA1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95700D-B5EB-491B-94CC-C420F45C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83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ACEBEB-6747-488B-98BA-BCDAB357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BB89EB-E755-493C-9AE9-A357A278B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16F7D9-1EE7-490C-AF66-F97E5189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F67A7E-CB01-4B0E-932A-6D4AB64B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90808D-8C14-4F25-8416-BBEFEE9C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417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56BC8C-7F96-4ECC-AEE4-5AD3C3EA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7E85AA-51A8-4D40-A5D3-EECB15B51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307542-217D-4EE5-88DE-3CE78F8A1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65E426-54CC-46F2-8F09-F47AFE42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A3452A-08F5-41B4-AB36-1D96C631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132A41-76CD-46E0-B67A-A09BF33D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663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28754-B424-41E9-A20B-EA856237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7946CD-3E63-48D6-B057-E8E62203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618F02-327F-4E42-B77D-453A42D0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BDC633-8D7B-477A-B5AC-E075397C8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D2B6EF-6707-4FE6-BAC0-D735C945F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56C7EB-0AB9-4E31-9FCE-8BD5645B2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A28D20-DCCD-4ED3-80B5-571244E4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3E10C7-BCB5-4592-BBD3-B5A5CA9A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649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8371D-592B-44BC-BB53-E7D3C4EF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F8F233-41C4-4E7F-9B13-6E28F127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9F784A-2576-4F34-9AAF-00882746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50EEC3-46AA-4A77-A03C-679A2656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67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882" y="0"/>
            <a:ext cx="8265927" cy="6858000"/>
          </a:xfrm>
          <a:prstGeom prst="rect">
            <a:avLst/>
          </a:prstGeom>
        </p:spPr>
      </p:pic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2881423"/>
            <a:ext cx="4876799" cy="58281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02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948B5A-32F8-4A65-AA0D-704714D5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F68407-EFEA-4DE4-A681-D3535F71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E669C8-672E-4593-BDAD-D71A42FD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729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775F7-AA16-4352-A8DB-0E50F189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FE3333-E245-4964-BE79-8D77EFFC5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0CFAF5-E6F9-44B0-88FD-6260EB96B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BDF6C9-BDB1-4A3F-AD71-B0A6C22D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013F91-3AF5-41F8-8063-04ED3E90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4E133E-8076-457B-862C-65F8E8EF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17FE0-CAAC-40BE-9C10-20A385AA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70A171D-28A9-4E85-A9C2-94C939A9F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9CEA07-0998-459B-97D9-1CA4B6457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E09EF2-B7EF-4D38-89DF-D323836F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A7DC10-4B54-46B4-9444-BD53087F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80FEAB-1D67-4012-8A40-74AE9CF2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54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72580-C719-4778-A17E-1A48030E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EA6867-3C45-4986-828E-F1A64EBF4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66EF33-142A-463A-9BAF-382F392A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A3DE8D-A029-437E-BEE3-EA957284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741C54-EEB8-4FAA-9165-DD3C94C7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DFFDEA-4A58-4F9B-980C-1F3B1816C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9E35B0-EF66-4738-AF1B-DD11E6C70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5E55ED-859D-460D-8A70-BE2BFA2B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AA1CF3-90FC-426E-95CB-E888CA0B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F29869-5411-4104-98E9-A615BF5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03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725" y="0"/>
            <a:ext cx="9358452" cy="6858000"/>
          </a:xfrm>
          <a:prstGeom prst="rect">
            <a:avLst/>
          </a:prstGeom>
        </p:spPr>
      </p:pic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2881423"/>
            <a:ext cx="4876799" cy="58281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6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2881423"/>
            <a:ext cx="4876799" cy="58281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7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120" y="0"/>
            <a:ext cx="7953930" cy="6858000"/>
          </a:xfrm>
          <a:prstGeom prst="rect">
            <a:avLst/>
          </a:prstGeom>
        </p:spPr>
      </p:pic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2881423"/>
            <a:ext cx="4876799" cy="58281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3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t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008" y="0"/>
            <a:ext cx="8581042" cy="6858000"/>
          </a:xfrm>
          <a:prstGeom prst="rect">
            <a:avLst/>
          </a:prstGeom>
        </p:spPr>
      </p:pic>
      <p:sp>
        <p:nvSpPr>
          <p:cNvPr id="14" name="Organigramme : Entrée manuelle 13"/>
          <p:cNvSpPr/>
          <p:nvPr userDrawn="1"/>
        </p:nvSpPr>
        <p:spPr>
          <a:xfrm rot="5400000">
            <a:off x="-566231" y="566231"/>
            <a:ext cx="6858000" cy="5725538"/>
          </a:xfrm>
          <a:prstGeom prst="flowChartManualInput">
            <a:avLst/>
          </a:prstGeom>
          <a:solidFill>
            <a:srgbClr val="68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90500" y="2881423"/>
            <a:ext cx="4876799" cy="58281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vigienature-ecole.fr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47" y="852677"/>
            <a:ext cx="1516843" cy="395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12" y="351237"/>
            <a:ext cx="259459" cy="2418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842" y="340302"/>
            <a:ext cx="143584" cy="239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9" y="368297"/>
            <a:ext cx="347624" cy="1813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2" y="324357"/>
            <a:ext cx="229231" cy="241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97" y="312265"/>
            <a:ext cx="199505" cy="2660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606" y="369205"/>
            <a:ext cx="315885" cy="19950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21" y="338069"/>
            <a:ext cx="264496" cy="2418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31" y="386942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 userDrawn="1"/>
        </p:nvSpPr>
        <p:spPr>
          <a:xfrm>
            <a:off x="-7950" y="0"/>
            <a:ext cx="1518698" cy="6861976"/>
          </a:xfrm>
          <a:custGeom>
            <a:avLst/>
            <a:gdLst>
              <a:gd name="connsiteX0" fmla="*/ 0 w 946205"/>
              <a:gd name="connsiteY0" fmla="*/ 0 h 6877878"/>
              <a:gd name="connsiteX1" fmla="*/ 0 w 946205"/>
              <a:gd name="connsiteY1" fmla="*/ 6877878 h 6877878"/>
              <a:gd name="connsiteX2" fmla="*/ 946205 w 946205"/>
              <a:gd name="connsiteY2" fmla="*/ 6877878 h 6877878"/>
              <a:gd name="connsiteX3" fmla="*/ 326003 w 946205"/>
              <a:gd name="connsiteY3" fmla="*/ 7951 h 6877878"/>
              <a:gd name="connsiteX4" fmla="*/ 0 w 946205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26003 w 1534601"/>
              <a:gd name="connsiteY3" fmla="*/ 7951 h 6877878"/>
              <a:gd name="connsiteX4" fmla="*/ 0 w 1534601"/>
              <a:gd name="connsiteY4" fmla="*/ 0 h 6877878"/>
              <a:gd name="connsiteX0" fmla="*/ 0 w 1534601"/>
              <a:gd name="connsiteY0" fmla="*/ 0 h 6877878"/>
              <a:gd name="connsiteX1" fmla="*/ 0 w 1534601"/>
              <a:gd name="connsiteY1" fmla="*/ 6877878 h 6877878"/>
              <a:gd name="connsiteX2" fmla="*/ 1534601 w 1534601"/>
              <a:gd name="connsiteY2" fmla="*/ 6877878 h 6877878"/>
              <a:gd name="connsiteX3" fmla="*/ 397565 w 1534601"/>
              <a:gd name="connsiteY3" fmla="*/ 39756 h 6877878"/>
              <a:gd name="connsiteX4" fmla="*/ 0 w 1534601"/>
              <a:gd name="connsiteY4" fmla="*/ 0 h 6877878"/>
              <a:gd name="connsiteX0" fmla="*/ 0 w 1622065"/>
              <a:gd name="connsiteY0" fmla="*/ 0 h 6846073"/>
              <a:gd name="connsiteX1" fmla="*/ 87464 w 1622065"/>
              <a:gd name="connsiteY1" fmla="*/ 6846073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61975"/>
              <a:gd name="connsiteX1" fmla="*/ 15903 w 1622065"/>
              <a:gd name="connsiteY1" fmla="*/ 6861975 h 6861975"/>
              <a:gd name="connsiteX2" fmla="*/ 1622065 w 1622065"/>
              <a:gd name="connsiteY2" fmla="*/ 6846073 h 6861975"/>
              <a:gd name="connsiteX3" fmla="*/ 485029 w 1622065"/>
              <a:gd name="connsiteY3" fmla="*/ 7951 h 6861975"/>
              <a:gd name="connsiteX4" fmla="*/ 0 w 1622065"/>
              <a:gd name="connsiteY4" fmla="*/ 0 h 6861975"/>
              <a:gd name="connsiteX0" fmla="*/ 0 w 1622065"/>
              <a:gd name="connsiteY0" fmla="*/ 0 h 6854024"/>
              <a:gd name="connsiteX1" fmla="*/ 15903 w 1622065"/>
              <a:gd name="connsiteY1" fmla="*/ 6854024 h 6854024"/>
              <a:gd name="connsiteX2" fmla="*/ 1622065 w 1622065"/>
              <a:gd name="connsiteY2" fmla="*/ 6846073 h 6854024"/>
              <a:gd name="connsiteX3" fmla="*/ 485029 w 1622065"/>
              <a:gd name="connsiteY3" fmla="*/ 7951 h 6854024"/>
              <a:gd name="connsiteX4" fmla="*/ 0 w 1622065"/>
              <a:gd name="connsiteY4" fmla="*/ 0 h 6854024"/>
              <a:gd name="connsiteX0" fmla="*/ 0 w 1622065"/>
              <a:gd name="connsiteY0" fmla="*/ 0 h 6846073"/>
              <a:gd name="connsiteX1" fmla="*/ 15903 w 1622065"/>
              <a:gd name="connsiteY1" fmla="*/ 6822218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0 h 6846073"/>
              <a:gd name="connsiteX1" fmla="*/ 15903 w 1622065"/>
              <a:gd name="connsiteY1" fmla="*/ 6846072 h 6846073"/>
              <a:gd name="connsiteX2" fmla="*/ 1622065 w 1622065"/>
              <a:gd name="connsiteY2" fmla="*/ 6846073 h 6846073"/>
              <a:gd name="connsiteX3" fmla="*/ 485029 w 1622065"/>
              <a:gd name="connsiteY3" fmla="*/ 7951 h 6846073"/>
              <a:gd name="connsiteX4" fmla="*/ 0 w 1622065"/>
              <a:gd name="connsiteY4" fmla="*/ 0 h 6846073"/>
              <a:gd name="connsiteX0" fmla="*/ 0 w 1622065"/>
              <a:gd name="connsiteY0" fmla="*/ 15903 h 6861976"/>
              <a:gd name="connsiteX1" fmla="*/ 15903 w 1622065"/>
              <a:gd name="connsiteY1" fmla="*/ 6861975 h 6861976"/>
              <a:gd name="connsiteX2" fmla="*/ 1622065 w 1622065"/>
              <a:gd name="connsiteY2" fmla="*/ 6861976 h 6861976"/>
              <a:gd name="connsiteX3" fmla="*/ 492980 w 1622065"/>
              <a:gd name="connsiteY3" fmla="*/ 0 h 6861976"/>
              <a:gd name="connsiteX4" fmla="*/ 0 w 1622065"/>
              <a:gd name="connsiteY4" fmla="*/ 15903 h 6861976"/>
              <a:gd name="connsiteX0" fmla="*/ 0 w 1630016"/>
              <a:gd name="connsiteY0" fmla="*/ 1 h 6861976"/>
              <a:gd name="connsiteX1" fmla="*/ 23854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0 w 1630016"/>
              <a:gd name="connsiteY0" fmla="*/ 1 h 6861976"/>
              <a:gd name="connsiteX1" fmla="*/ 7951 w 1630016"/>
              <a:gd name="connsiteY1" fmla="*/ 6861975 h 6861976"/>
              <a:gd name="connsiteX2" fmla="*/ 1630016 w 1630016"/>
              <a:gd name="connsiteY2" fmla="*/ 6861976 h 6861976"/>
              <a:gd name="connsiteX3" fmla="*/ 500931 w 1630016"/>
              <a:gd name="connsiteY3" fmla="*/ 0 h 6861976"/>
              <a:gd name="connsiteX4" fmla="*/ 0 w 1630016"/>
              <a:gd name="connsiteY4" fmla="*/ 1 h 6861976"/>
              <a:gd name="connsiteX0" fmla="*/ 198999 w 1622281"/>
              <a:gd name="connsiteY0" fmla="*/ 0 h 6869926"/>
              <a:gd name="connsiteX1" fmla="*/ 216 w 1622281"/>
              <a:gd name="connsiteY1" fmla="*/ 6869925 h 6869926"/>
              <a:gd name="connsiteX2" fmla="*/ 1622281 w 1622281"/>
              <a:gd name="connsiteY2" fmla="*/ 6869926 h 6869926"/>
              <a:gd name="connsiteX3" fmla="*/ 493196 w 1622281"/>
              <a:gd name="connsiteY3" fmla="*/ 7950 h 6869926"/>
              <a:gd name="connsiteX4" fmla="*/ 198999 w 1622281"/>
              <a:gd name="connsiteY4" fmla="*/ 0 h 6869926"/>
              <a:gd name="connsiteX0" fmla="*/ 103747 w 1622445"/>
              <a:gd name="connsiteY0" fmla="*/ 1 h 6861976"/>
              <a:gd name="connsiteX1" fmla="*/ 380 w 1622445"/>
              <a:gd name="connsiteY1" fmla="*/ 6861975 h 6861976"/>
              <a:gd name="connsiteX2" fmla="*/ 1622445 w 1622445"/>
              <a:gd name="connsiteY2" fmla="*/ 6861976 h 6861976"/>
              <a:gd name="connsiteX3" fmla="*/ 493360 w 1622445"/>
              <a:gd name="connsiteY3" fmla="*/ 0 h 6861976"/>
              <a:gd name="connsiteX4" fmla="*/ 103747 w 1622445"/>
              <a:gd name="connsiteY4" fmla="*/ 1 h 6861976"/>
              <a:gd name="connsiteX0" fmla="*/ 0 w 1518698"/>
              <a:gd name="connsiteY0" fmla="*/ 1 h 6861976"/>
              <a:gd name="connsiteX1" fmla="*/ 47708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4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7952 w 1518698"/>
              <a:gd name="connsiteY1" fmla="*/ 6846073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  <a:gd name="connsiteX0" fmla="*/ 0 w 1518698"/>
              <a:gd name="connsiteY0" fmla="*/ 1 h 6861976"/>
              <a:gd name="connsiteX1" fmla="*/ 15903 w 1518698"/>
              <a:gd name="connsiteY1" fmla="*/ 6854025 h 6861976"/>
              <a:gd name="connsiteX2" fmla="*/ 1518698 w 1518698"/>
              <a:gd name="connsiteY2" fmla="*/ 6861976 h 6861976"/>
              <a:gd name="connsiteX3" fmla="*/ 389613 w 1518698"/>
              <a:gd name="connsiteY3" fmla="*/ 0 h 6861976"/>
              <a:gd name="connsiteX4" fmla="*/ 0 w 1518698"/>
              <a:gd name="connsiteY4" fmla="*/ 1 h 68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8" h="6861976">
                <a:moveTo>
                  <a:pt x="0" y="1"/>
                </a:moveTo>
                <a:cubicBezTo>
                  <a:pt x="7951" y="2287326"/>
                  <a:pt x="7952" y="4566700"/>
                  <a:pt x="15903" y="6854025"/>
                </a:cubicBezTo>
                <a:lnTo>
                  <a:pt x="1518698" y="6861976"/>
                </a:lnTo>
                <a:lnTo>
                  <a:pt x="389613" y="0"/>
                </a:lnTo>
                <a:lnTo>
                  <a:pt x="0" y="1"/>
                </a:lnTo>
                <a:close/>
              </a:path>
            </a:pathLst>
          </a:cu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0748" y="1438275"/>
            <a:ext cx="10367630" cy="44307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4A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661677" y="104872"/>
            <a:ext cx="11216700" cy="509832"/>
          </a:xfrm>
        </p:spPr>
        <p:txBody>
          <a:bodyPr anchor="b">
            <a:noAutofit/>
          </a:bodyPr>
          <a:lstStyle>
            <a:lvl1pPr>
              <a:defRPr lang="fr-FR" sz="3200" b="1" kern="1200" dirty="0">
                <a:solidFill>
                  <a:srgbClr val="66CC3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Titre 1"/>
          <p:cNvSpPr txBox="1">
            <a:spLocks/>
          </p:cNvSpPr>
          <p:nvPr userDrawn="1"/>
        </p:nvSpPr>
        <p:spPr>
          <a:xfrm>
            <a:off x="897820" y="678751"/>
            <a:ext cx="644842" cy="4174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EF854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rgbClr val="66CC33"/>
                </a:solidFill>
              </a:rPr>
              <a:t>&gt;&gt;&gt;</a:t>
            </a:r>
          </a:p>
        </p:txBody>
      </p:sp>
      <p:sp>
        <p:nvSpPr>
          <p:cNvPr id="13" name="Titre 1"/>
          <p:cNvSpPr txBox="1">
            <a:spLocks/>
          </p:cNvSpPr>
          <p:nvPr userDrawn="1"/>
        </p:nvSpPr>
        <p:spPr>
          <a:xfrm>
            <a:off x="9628145" y="6363492"/>
            <a:ext cx="2250232" cy="46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vigienature-ecole.fr</a:t>
            </a: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453224" y="0"/>
            <a:ext cx="208453" cy="1224501"/>
          </a:xfrm>
          <a:prstGeom prst="line">
            <a:avLst/>
          </a:prstGeom>
          <a:ln w="22225" cmpd="sng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2000">
                  <a:srgbClr val="71B739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2"/>
          <p:cNvSpPr>
            <a:spLocks noGrp="1"/>
          </p:cNvSpPr>
          <p:nvPr>
            <p:ph sz="quarter" idx="10"/>
          </p:nvPr>
        </p:nvSpPr>
        <p:spPr>
          <a:xfrm>
            <a:off x="1543051" y="679450"/>
            <a:ext cx="10335326" cy="544513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2C4A4A"/>
                </a:solidFill>
              </a:defRPr>
            </a:lvl1pPr>
            <a:lvl2pPr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43" y="6555173"/>
            <a:ext cx="259459" cy="2418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61" y="6544238"/>
            <a:ext cx="143584" cy="23930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36" y="6572233"/>
            <a:ext cx="347624" cy="18136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5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024" y="6540384"/>
            <a:ext cx="229231" cy="24182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7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342" y="6516201"/>
            <a:ext cx="199505" cy="26600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877" y="6573141"/>
            <a:ext cx="315885" cy="19950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11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502" y="6542005"/>
            <a:ext cx="264496" cy="24182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13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02" y="6590878"/>
            <a:ext cx="221673" cy="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925-3AA3-4DDB-A566-4E12EC1327B5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20E65-0EFF-4470-92C8-812D8EF251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29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1" r:id="rId2"/>
    <p:sldLayoutId id="2147483669" r:id="rId3"/>
    <p:sldLayoutId id="2147483670" r:id="rId4"/>
    <p:sldLayoutId id="2147483671" r:id="rId5"/>
    <p:sldLayoutId id="2147483683" r:id="rId6"/>
    <p:sldLayoutId id="2147483687" r:id="rId7"/>
    <p:sldLayoutId id="2147483686" r:id="rId8"/>
    <p:sldLayoutId id="2147483665" r:id="rId9"/>
    <p:sldLayoutId id="2147483684" r:id="rId10"/>
    <p:sldLayoutId id="2147483690" r:id="rId11"/>
    <p:sldLayoutId id="2147483697" r:id="rId12"/>
    <p:sldLayoutId id="2147483664" r:id="rId13"/>
    <p:sldLayoutId id="2147483662" r:id="rId14"/>
    <p:sldLayoutId id="2147483668" r:id="rId15"/>
    <p:sldLayoutId id="2147483663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8" r:id="rId28"/>
    <p:sldLayoutId id="2147483689" r:id="rId29"/>
    <p:sldLayoutId id="2147483693" r:id="rId30"/>
    <p:sldLayoutId id="2147483694" r:id="rId31"/>
    <p:sldLayoutId id="2147483685" r:id="rId32"/>
    <p:sldLayoutId id="2147483692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9BD5FA8-7FDD-45CE-8658-1B62885E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569A5D-0A70-45C0-AFEE-B61E94ED8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6894D0-1953-4DFA-9D28-1CE86573C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8DDBC-BA13-4DE7-8D7A-E90D710DBA44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1FB82A-653C-47FD-93BF-20D694F8B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99C56-931D-42DB-8F93-ECB2A567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32508-AAAD-409D-936F-7E596A0AAA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79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0.wdp"/><Relationship Id="rId5" Type="http://schemas.openxmlformats.org/officeDocument/2006/relationships/image" Target="../media/image105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7" Type="http://schemas.openxmlformats.org/officeDocument/2006/relationships/image" Target="../media/image123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/>
              <a:t>Vigie-Nature École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10 protocoles pour étudier la biodiversité du primaire au lycée</a:t>
            </a: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1352677" y="6144824"/>
            <a:ext cx="3800345" cy="57609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/>
              <a:t> sebastien.turpin@mnhn.fr</a:t>
            </a:r>
          </a:p>
          <a:p>
            <a:pPr algn="l"/>
            <a:r>
              <a:rPr lang="fr-FR"/>
              <a:t> simon.benateau@mnhn.fr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9" y="6144824"/>
            <a:ext cx="500829" cy="5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0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E6AD4182-01BE-3D4B-04F9-0CA62375A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630" y="1484598"/>
            <a:ext cx="6514123" cy="418188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Comment traite-t-on les données 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2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Comment traite-t-on les données ?</a:t>
            </a:r>
            <a:endParaRPr lang="en-US"/>
          </a:p>
        </p:txBody>
      </p:sp>
      <p:pic>
        <p:nvPicPr>
          <p:cNvPr id="5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6F6F630A-69F8-91F2-604D-CB26A5C7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092" y="1408037"/>
            <a:ext cx="6670430" cy="42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5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Comment traite-t-on les données ?</a:t>
            </a:r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02CCC3D-E9C6-D616-94C9-D0935B503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632" y="1525268"/>
            <a:ext cx="6689968" cy="424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18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Et si on se trompe ?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70027" y="2218442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>
                <a:solidFill>
                  <a:srgbClr val="71B739"/>
                </a:solidFill>
              </a:rPr>
              <a:t>5%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26883" y="4573957"/>
            <a:ext cx="992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600">
                <a:solidFill>
                  <a:srgbClr val="2C4A4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0%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8691" y="4536360"/>
            <a:ext cx="950112" cy="76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0698" y="5775912"/>
            <a:ext cx="765939" cy="50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31648" y="57070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600">
                <a:solidFill>
                  <a:srgbClr val="2C4A4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60%</a:t>
            </a:r>
            <a:endParaRPr lang="fr-FR" sz="4800">
              <a:solidFill>
                <a:srgbClr val="2C4A4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0325" y="1719439"/>
            <a:ext cx="1968478" cy="232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40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Quelques chiffres de participation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623" y="1356736"/>
            <a:ext cx="7865321" cy="7973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77159" y="2154115"/>
            <a:ext cx="2272811" cy="9583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40 800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participants</a:t>
            </a:r>
            <a:br>
              <a:rPr lang="fr-FR" sz="1900">
                <a:solidFill>
                  <a:srgbClr val="2C4A4A"/>
                </a:solidFill>
              </a:rPr>
            </a:br>
            <a:r>
              <a:rPr lang="fr-FR" sz="1900">
                <a:solidFill>
                  <a:srgbClr val="2C4A4A"/>
                </a:solidFill>
              </a:rPr>
              <a:t>« grand public 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31196" y="2154115"/>
            <a:ext cx="2272811" cy="9583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9 000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élèves</a:t>
            </a:r>
          </a:p>
          <a:p>
            <a:pPr algn="ctr"/>
            <a:endParaRPr lang="fr-FR" sz="1900">
              <a:solidFill>
                <a:srgbClr val="2C4A4A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18202" y="2154113"/>
            <a:ext cx="2272811" cy="9583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1 300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naturalistes</a:t>
            </a:r>
          </a:p>
          <a:p>
            <a:pPr algn="ctr"/>
            <a:endParaRPr lang="fr-FR" sz="1900">
              <a:solidFill>
                <a:srgbClr val="2C4A4A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05207" y="2154115"/>
            <a:ext cx="2272811" cy="9583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400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agriculteurs</a:t>
            </a:r>
          </a:p>
          <a:p>
            <a:pPr algn="ctr"/>
            <a:endParaRPr lang="fr-FR" sz="1900">
              <a:solidFill>
                <a:srgbClr val="2C4A4A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17144" y="2154114"/>
            <a:ext cx="2272811" cy="9583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100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gestionnaires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d’espaces verts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7131099" y="4369744"/>
            <a:ext cx="2022647" cy="1704776"/>
            <a:chOff x="7595266" y="4369744"/>
            <a:chExt cx="2022647" cy="170477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122" y="4369744"/>
              <a:ext cx="1479791" cy="1377028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7595266" y="5174789"/>
              <a:ext cx="1300924" cy="8997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fr-FR" sz="2400" b="1">
                  <a:solidFill>
                    <a:srgbClr val="2C4A4A"/>
                  </a:solidFill>
                </a:rPr>
                <a:t>600 000</a:t>
              </a:r>
            </a:p>
            <a:p>
              <a:r>
                <a:rPr lang="fr-FR" sz="1200" b="1">
                  <a:solidFill>
                    <a:srgbClr val="2C4A4A"/>
                  </a:solidFill>
                </a:rPr>
                <a:t>photos d’insectes </a:t>
              </a:r>
            </a:p>
            <a:p>
              <a:r>
                <a:rPr lang="fr-FR" sz="1200" b="1">
                  <a:solidFill>
                    <a:srgbClr val="2C4A4A"/>
                  </a:solidFill>
                </a:rPr>
                <a:t>pollinisateurs</a:t>
              </a:r>
              <a:endParaRPr lang="fr-FR" sz="800">
                <a:solidFill>
                  <a:srgbClr val="2C4A4A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366863" y="4577246"/>
            <a:ext cx="2383290" cy="1289773"/>
            <a:chOff x="4737810" y="4431913"/>
            <a:chExt cx="2383290" cy="128977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810" y="4444960"/>
              <a:ext cx="2338202" cy="127672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 rot="21249325">
              <a:off x="5820176" y="4431913"/>
              <a:ext cx="1300924" cy="8997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fr-FR" sz="2000" b="1">
                  <a:solidFill>
                    <a:schemeClr val="bg1"/>
                  </a:solidFill>
                </a:rPr>
                <a:t>50 000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315570" y="4558683"/>
            <a:ext cx="2670347" cy="1326898"/>
            <a:chOff x="1578019" y="4449802"/>
            <a:chExt cx="2670347" cy="1326898"/>
          </a:xfrm>
        </p:grpSpPr>
        <p:sp>
          <p:nvSpPr>
            <p:cNvPr id="14" name="ZoneTexte 13"/>
            <p:cNvSpPr txBox="1"/>
            <p:nvPr/>
          </p:nvSpPr>
          <p:spPr>
            <a:xfrm>
              <a:off x="1975555" y="4968863"/>
              <a:ext cx="2272811" cy="5100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lnSpcReduction="10000"/>
            </a:bodyPr>
            <a:lstStyle/>
            <a:p>
              <a:r>
                <a:rPr lang="fr-FR" sz="2800" b="1">
                  <a:solidFill>
                    <a:srgbClr val="2C4A4A"/>
                  </a:solidFill>
                </a:rPr>
                <a:t>1 500 000</a:t>
              </a:r>
              <a:endParaRPr lang="fr-FR" sz="1900">
                <a:solidFill>
                  <a:srgbClr val="2C4A4A"/>
                </a:solidFill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8019" y="4449802"/>
              <a:ext cx="2532132" cy="1326898"/>
            </a:xfrm>
            <a:prstGeom prst="rect">
              <a:avLst/>
            </a:prstGeom>
          </p:spPr>
        </p:pic>
      </p:grpSp>
      <p:grpSp>
        <p:nvGrpSpPr>
          <p:cNvPr id="24" name="Groupe 23"/>
          <p:cNvGrpSpPr/>
          <p:nvPr/>
        </p:nvGrpSpPr>
        <p:grpSpPr>
          <a:xfrm>
            <a:off x="9534691" y="4455480"/>
            <a:ext cx="2170288" cy="1533304"/>
            <a:chOff x="9534691" y="4541216"/>
            <a:chExt cx="2170288" cy="1533304"/>
          </a:xfrm>
        </p:grpSpPr>
        <p:sp>
          <p:nvSpPr>
            <p:cNvPr id="15" name="ZoneTexte 14"/>
            <p:cNvSpPr txBox="1"/>
            <p:nvPr/>
          </p:nvSpPr>
          <p:spPr>
            <a:xfrm>
              <a:off x="10095916" y="4722452"/>
              <a:ext cx="1264711" cy="46379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92500" lnSpcReduction="10000"/>
            </a:bodyPr>
            <a:lstStyle/>
            <a:p>
              <a:r>
                <a:rPr lang="fr-FR" sz="2800" b="1">
                  <a:solidFill>
                    <a:srgbClr val="2C4A4A"/>
                  </a:solidFill>
                </a:rPr>
                <a:t>18 000</a:t>
              </a:r>
              <a:endParaRPr lang="fr-FR" sz="1900">
                <a:solidFill>
                  <a:srgbClr val="2C4A4A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9534691" y="5478881"/>
              <a:ext cx="2170288" cy="59563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55000" lnSpcReduction="20000"/>
            </a:bodyPr>
            <a:lstStyle/>
            <a:p>
              <a:pPr algn="ctr"/>
              <a:r>
                <a:rPr lang="fr-FR" sz="2800" b="1">
                  <a:solidFill>
                    <a:srgbClr val="2C4A4A"/>
                  </a:solidFill>
                </a:rPr>
                <a:t>Nuits complètes enregistrées depuis 2006</a:t>
              </a:r>
              <a:endParaRPr lang="fr-FR" sz="1900">
                <a:solidFill>
                  <a:srgbClr val="2C4A4A"/>
                </a:solidFill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8089" y="4541216"/>
              <a:ext cx="1845284" cy="981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636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Que fait-on des données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2083" y="2002962"/>
            <a:ext cx="5940150" cy="1056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78468" y="3024554"/>
            <a:ext cx="1428749" cy="140676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36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thèses de 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doctorat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soutenues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55652" y="3024554"/>
            <a:ext cx="1428749" cy="140676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9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thèses de 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doctorat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en cours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284122" y="3024554"/>
            <a:ext cx="1925516" cy="13100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fr-FR" sz="2800" b="1">
                <a:solidFill>
                  <a:srgbClr val="2C4A4A"/>
                </a:solidFill>
              </a:rPr>
              <a:t>110</a:t>
            </a:r>
          </a:p>
          <a:p>
            <a:pPr algn="ctr"/>
            <a:r>
              <a:rPr lang="fr-FR" sz="1900">
                <a:solidFill>
                  <a:srgbClr val="2C4A4A"/>
                </a:solidFill>
              </a:rPr>
              <a:t>publications dans des revues à comité de lecture</a:t>
            </a:r>
          </a:p>
        </p:txBody>
      </p:sp>
    </p:spTree>
    <p:extLst>
      <p:ext uri="{BB962C8B-B14F-4D97-AF65-F5344CB8AC3E}">
        <p14:creationId xmlns:p14="http://schemas.microsoft.com/office/powerpoint/2010/main" val="2321231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038303-8A10-DDD8-7E4B-877204749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89F18-98E5-2E62-799D-8D29B882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Publications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8D57581-CB5D-2C48-DF1B-85212550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84" y="877130"/>
            <a:ext cx="6006122" cy="38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5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038303-8A10-DDD8-7E4B-877204749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89F18-98E5-2E62-799D-8D29B882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Publications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8D57581-CB5D-2C48-DF1B-85212550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84" y="877130"/>
            <a:ext cx="6006122" cy="3814200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D491BE35-2503-6252-97BD-96126650E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69" y="2195977"/>
            <a:ext cx="6729046" cy="42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66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038303-8A10-DDD8-7E4B-877204749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89F18-98E5-2E62-799D-8D29B882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Publications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8D57581-CB5D-2C48-DF1B-85212550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84" y="877130"/>
            <a:ext cx="6006122" cy="3814200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D491BE35-2503-6252-97BD-96126650E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69" y="2195977"/>
            <a:ext cx="6729046" cy="4273354"/>
          </a:xfrm>
          <a:prstGeom prst="rect">
            <a:avLst/>
          </a:prstGeom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EE3CC3-0CCC-89CA-2A40-2B7E5A3A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554" y="427746"/>
            <a:ext cx="6904892" cy="43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Des résultats scientifiques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00" y="1800000"/>
            <a:ext cx="7651918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4D76E1-10BA-DCD1-D8AC-282EEDC65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D5F2E-5384-32C4-FACA-7E5CD0DB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Le </a:t>
            </a:r>
            <a:r>
              <a:rPr lang="en-US" err="1">
                <a:latin typeface="Calibri"/>
                <a:ea typeface="Calibri"/>
                <a:cs typeface="Calibri"/>
              </a:rPr>
              <a:t>muséum</a:t>
            </a:r>
            <a:r>
              <a:rPr lang="en-US">
                <a:latin typeface="Calibri"/>
                <a:ea typeface="Calibri"/>
                <a:cs typeface="Calibri"/>
              </a:rPr>
              <a:t> national </a:t>
            </a:r>
            <a:r>
              <a:rPr lang="en-US" err="1">
                <a:latin typeface="Calibri"/>
                <a:ea typeface="Calibri"/>
                <a:cs typeface="Calibri"/>
              </a:rPr>
              <a:t>d'histoire</a:t>
            </a:r>
            <a:r>
              <a:rPr lang="en-US">
                <a:latin typeface="Calibri"/>
                <a:ea typeface="Calibri"/>
                <a:cs typeface="Calibri"/>
              </a:rPr>
              <a:t> naturelle</a:t>
            </a:r>
            <a:endParaRPr lang="en-US"/>
          </a:p>
        </p:txBody>
      </p:sp>
      <p:pic>
        <p:nvPicPr>
          <p:cNvPr id="6" name="Picture 6" descr="A picture containing building, scene&#10;&#10;Description automatically generated">
            <a:extLst>
              <a:ext uri="{FF2B5EF4-FFF2-40B4-BE49-F238E27FC236}">
                <a16:creationId xmlns:a16="http://schemas.microsoft.com/office/drawing/2014/main" id="{25054251-2BEA-7149-9C5D-25537E80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13" y="986339"/>
            <a:ext cx="8290476" cy="517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8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Des résultats scientifiques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00" y="1800000"/>
            <a:ext cx="7651918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13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Des résultats scientifiques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00" y="1800000"/>
            <a:ext cx="7651918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4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Des résultats scientifiques</a:t>
            </a:r>
          </a:p>
        </p:txBody>
      </p:sp>
      <p:pic>
        <p:nvPicPr>
          <p:cNvPr id="4" name="Picture 2" descr="C:\Users\sturpin\Documents\Vigie Nature\Communication\TDC\Analyse STOC\Carte Bruant jaun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4" b="98261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095" y="1796088"/>
            <a:ext cx="2385665" cy="18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turpin\Documents\Vigie Nature\Communication\TDC\Analyse STOC\Carte Bruant zizi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8" b="98904" l="2891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601" y="4105740"/>
            <a:ext cx="2370160" cy="18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turpin\Documents\Vigie Nature\Communication\TDC\Analyse STOC\Graph Bruant jaun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7688" y="1704670"/>
            <a:ext cx="3067788" cy="19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turpin\Documents\Vigie Nature\Communication\TDC\Analyse STOC\Graph Bruant zizi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275" y="4182509"/>
            <a:ext cx="3250614" cy="20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329601" y="1364749"/>
            <a:ext cx="139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Bruant jaune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55938" y="3734983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Bruant zizi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56149" y="4291067"/>
            <a:ext cx="2589327" cy="3128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FF33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 Unicode MS" pitchFamily="34" charset="-128"/>
                <a:cs typeface="Arial" pitchFamily="34" charset="0"/>
              </a:rPr>
              <a:t>+ 67 % depuis 1989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56148" y="1796088"/>
            <a:ext cx="249791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FF33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 Unicode MS" pitchFamily="34" charset="-128"/>
                <a:cs typeface="Arial" pitchFamily="34" charset="0"/>
              </a:rPr>
              <a:t>- 55 % depuis 1989</a:t>
            </a:r>
          </a:p>
        </p:txBody>
      </p:sp>
    </p:spTree>
    <p:extLst>
      <p:ext uri="{BB962C8B-B14F-4D97-AF65-F5344CB8AC3E}">
        <p14:creationId xmlns:p14="http://schemas.microsoft.com/office/powerpoint/2010/main" val="1915481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Des résultats scientifiques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01420" y="4406297"/>
            <a:ext cx="4465637" cy="71006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>
              <a:defRPr/>
            </a:pPr>
            <a:r>
              <a:rPr lang="fr-FR" sz="2000">
                <a:solidFill>
                  <a:srgbClr val="71B739"/>
                </a:solidFill>
                <a:latin typeface="Calibri" panose="020F0502020204030204" pitchFamily="34" charset="0"/>
                <a:cs typeface="Arial Unicode MS" pitchFamily="32" charset="0"/>
              </a:rPr>
              <a:t>Déplacement des communautés d’oiseaux de 90 km en 20 ans.</a:t>
            </a: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939302" y="1483938"/>
            <a:ext cx="474141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FF33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40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 Unicode MS" pitchFamily="34" charset="-128"/>
                <a:cs typeface="Arial" pitchFamily="34" charset="0"/>
              </a:rPr>
              <a:t>Depuis 1990, température moyenne = + 1.02 °C </a:t>
            </a: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6857" y="1829874"/>
            <a:ext cx="307498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681" y="3514697"/>
            <a:ext cx="2279909" cy="2493269"/>
          </a:xfrm>
          <a:prstGeom prst="rect">
            <a:avLst/>
          </a:prstGeom>
        </p:spPr>
      </p:pic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4158900" y="4295399"/>
            <a:ext cx="1588" cy="931862"/>
          </a:xfrm>
          <a:prstGeom prst="line">
            <a:avLst/>
          </a:prstGeom>
          <a:ln w="76200">
            <a:solidFill>
              <a:srgbClr val="71B739"/>
            </a:solidFill>
            <a:headEnd type="triangle" w="med" len="med"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00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Des résultats scientifiques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97"/>
          <a:stretch/>
        </p:blipFill>
        <p:spPr>
          <a:xfrm>
            <a:off x="2415988" y="3120886"/>
            <a:ext cx="6844553" cy="224841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718" y="1381972"/>
            <a:ext cx="1567283" cy="12575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615" y="1381972"/>
            <a:ext cx="1537879" cy="12575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108" y="1381972"/>
            <a:ext cx="1341419" cy="12575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141" y="1378892"/>
            <a:ext cx="1527141" cy="126066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316001" y="5369300"/>
            <a:ext cx="3028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Intensité de la production agricole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1406574" y="3839753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/>
              <a:t>Abondance à la </a:t>
            </a:r>
          </a:p>
          <a:p>
            <a:pPr algn="ctr"/>
            <a:r>
              <a:rPr lang="fr-FR" sz="1600"/>
              <a:t>mangeoire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231322" y="5904649"/>
            <a:ext cx="773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Oiseaux granivores spécialistes du milieu agricole </a:t>
            </a:r>
          </a:p>
          <a:p>
            <a:pPr algn="ctr"/>
            <a:r>
              <a:rPr lang="fr-FR"/>
              <a:t>Plus le milieu est intensif plus ils sont dépendant des ressources dans les jardins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806776" y="2619479"/>
            <a:ext cx="1451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/>
              <a:t>Mésange huppée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501670" y="2619479"/>
            <a:ext cx="1401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Moineau friquet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944758" y="2639552"/>
            <a:ext cx="1613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Linotte mélodieuse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734707" y="2639552"/>
            <a:ext cx="1148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Bruant jaune</a:t>
            </a:r>
          </a:p>
        </p:txBody>
      </p:sp>
    </p:spTree>
    <p:extLst>
      <p:ext uri="{BB962C8B-B14F-4D97-AF65-F5344CB8AC3E}">
        <p14:creationId xmlns:p14="http://schemas.microsoft.com/office/powerpoint/2010/main" val="1778457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6A42B-C2A2-281B-6AFB-68E1C0590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err="1">
                <a:ea typeface="+mn-lt"/>
                <a:cs typeface="+mn-lt"/>
              </a:rPr>
              <a:t>Renseigner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une</a:t>
            </a:r>
            <a:r>
              <a:rPr lang="en-US" sz="2400" dirty="0">
                <a:ea typeface="+mn-lt"/>
                <a:cs typeface="+mn-lt"/>
              </a:rPr>
              <a:t> base de </a:t>
            </a:r>
            <a:r>
              <a:rPr lang="en-US" sz="2400" dirty="0" err="1">
                <a:ea typeface="+mn-lt"/>
                <a:cs typeface="+mn-lt"/>
              </a:rPr>
              <a:t>données</a:t>
            </a:r>
            <a:r>
              <a:rPr lang="en-US" sz="2400" dirty="0">
                <a:ea typeface="+mn-lt"/>
                <a:cs typeface="+mn-lt"/>
              </a:rPr>
              <a:t> sur la </a:t>
            </a:r>
            <a:r>
              <a:rPr lang="en-US" sz="2400" dirty="0" err="1">
                <a:ea typeface="+mn-lt"/>
                <a:cs typeface="+mn-lt"/>
              </a:rPr>
              <a:t>qualité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biologique</a:t>
            </a:r>
            <a:r>
              <a:rPr lang="en-US" sz="2400" dirty="0">
                <a:ea typeface="+mn-lt"/>
                <a:cs typeface="+mn-lt"/>
              </a:rPr>
              <a:t> des sols, </a:t>
            </a: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err="1">
                <a:ea typeface="+mn-lt"/>
                <a:cs typeface="+mn-lt"/>
              </a:rPr>
              <a:t>Améliorer</a:t>
            </a:r>
            <a:r>
              <a:rPr lang="en-US" sz="2400" dirty="0">
                <a:ea typeface="+mn-lt"/>
                <a:cs typeface="+mn-lt"/>
              </a:rPr>
              <a:t> les  </a:t>
            </a:r>
            <a:r>
              <a:rPr lang="en-US" sz="2400" dirty="0" err="1">
                <a:ea typeface="+mn-lt"/>
                <a:cs typeface="+mn-lt"/>
              </a:rPr>
              <a:t>connaissances</a:t>
            </a:r>
            <a:r>
              <a:rPr lang="en-US" sz="2400" dirty="0">
                <a:ea typeface="+mn-lt"/>
                <a:cs typeface="+mn-lt"/>
              </a:rPr>
              <a:t> sur la </a:t>
            </a:r>
            <a:r>
              <a:rPr lang="en-US" sz="2400" dirty="0" err="1">
                <a:ea typeface="+mn-lt"/>
                <a:cs typeface="+mn-lt"/>
              </a:rPr>
              <a:t>biodiversité</a:t>
            </a:r>
            <a:r>
              <a:rPr lang="en-US" sz="2400" dirty="0">
                <a:ea typeface="+mn-lt"/>
                <a:cs typeface="+mn-lt"/>
              </a:rPr>
              <a:t> du sol </a:t>
            </a:r>
            <a:r>
              <a:rPr lang="en-US" sz="2400" dirty="0" err="1">
                <a:ea typeface="+mn-lt"/>
                <a:cs typeface="+mn-lt"/>
              </a:rPr>
              <a:t>en</a:t>
            </a:r>
            <a:r>
              <a:rPr lang="en-US" sz="2400" dirty="0">
                <a:ea typeface="+mn-lt"/>
                <a:cs typeface="+mn-lt"/>
              </a:rPr>
              <a:t> liens avec les pratiques de gestion et les usages.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err="1">
                <a:ea typeface="+mn-lt"/>
                <a:cs typeface="+mn-lt"/>
              </a:rPr>
              <a:t>sensibiliser</a:t>
            </a:r>
            <a:r>
              <a:rPr lang="en-US" sz="2400" dirty="0">
                <a:ea typeface="+mn-lt"/>
                <a:cs typeface="+mn-lt"/>
              </a:rPr>
              <a:t> les </a:t>
            </a:r>
            <a:r>
              <a:rPr lang="en-US" sz="2400" dirty="0" err="1">
                <a:ea typeface="+mn-lt"/>
                <a:cs typeface="+mn-lt"/>
              </a:rPr>
              <a:t>citoyens</a:t>
            </a:r>
            <a:r>
              <a:rPr lang="en-US" sz="2400" dirty="0">
                <a:ea typeface="+mn-lt"/>
                <a:cs typeface="+mn-lt"/>
              </a:rPr>
              <a:t> à </a:t>
            </a:r>
            <a:r>
              <a:rPr lang="en-US" sz="2400" dirty="0" err="1">
                <a:ea typeface="+mn-lt"/>
                <a:cs typeface="+mn-lt"/>
              </a:rPr>
              <a:t>cette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biodiversité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cachée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souvent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peu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connue</a:t>
            </a:r>
            <a:r>
              <a:rPr lang="en-US" sz="2400" dirty="0">
                <a:ea typeface="+mn-lt"/>
                <a:cs typeface="+mn-lt"/>
              </a:rPr>
              <a:t>, et aux </a:t>
            </a:r>
            <a:r>
              <a:rPr lang="en-US" sz="2400" dirty="0" err="1">
                <a:ea typeface="+mn-lt"/>
                <a:cs typeface="+mn-lt"/>
              </a:rPr>
              <a:t>enjeux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liés</a:t>
            </a:r>
            <a:r>
              <a:rPr lang="en-US" sz="2400" dirty="0">
                <a:ea typeface="+mn-lt"/>
                <a:cs typeface="+mn-lt"/>
              </a:rPr>
              <a:t> à la </a:t>
            </a:r>
            <a:r>
              <a:rPr lang="en-US" sz="2400" dirty="0" err="1">
                <a:ea typeface="+mn-lt"/>
                <a:cs typeface="+mn-lt"/>
              </a:rPr>
              <a:t>préservation</a:t>
            </a:r>
            <a:r>
              <a:rPr lang="en-US" sz="2400" dirty="0">
                <a:ea typeface="+mn-lt"/>
                <a:cs typeface="+mn-lt"/>
              </a:rPr>
              <a:t> de la </a:t>
            </a:r>
            <a:r>
              <a:rPr lang="en-US" sz="2400" dirty="0" err="1">
                <a:ea typeface="+mn-lt"/>
                <a:cs typeface="+mn-lt"/>
              </a:rPr>
              <a:t>biodiversité</a:t>
            </a:r>
            <a:r>
              <a:rPr lang="en-US" sz="2400" dirty="0">
                <a:ea typeface="+mn-lt"/>
                <a:cs typeface="+mn-lt"/>
              </a:rPr>
              <a:t> des sols. 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7DC3B3E-308D-67E7-CC58-58B0ABF735BB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Les objectifs du programme</a:t>
            </a:r>
          </a:p>
        </p:txBody>
      </p:sp>
      <p:pic>
        <p:nvPicPr>
          <p:cNvPr id="10" name="Picture 10" descr="A picture containing arthropod, invertebrate, indoor, crab&#10;&#10;Description automatically generated">
            <a:extLst>
              <a:ext uri="{FF2B5EF4-FFF2-40B4-BE49-F238E27FC236}">
                <a16:creationId xmlns:a16="http://schemas.microsoft.com/office/drawing/2014/main" id="{F10BE6A9-405D-E2B9-CC05-E0FD4E3D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16" y="3874055"/>
            <a:ext cx="9650046" cy="2353272"/>
          </a:xfrm>
          <a:prstGeom prst="rect">
            <a:avLst/>
          </a:prstGeom>
        </p:spPr>
      </p:pic>
      <p:pic>
        <p:nvPicPr>
          <p:cNvPr id="11" name="Graphic 11">
            <a:extLst>
              <a:ext uri="{FF2B5EF4-FFF2-40B4-BE49-F238E27FC236}">
                <a16:creationId xmlns:a16="http://schemas.microsoft.com/office/drawing/2014/main" id="{6C1A8DC0-05E6-1FA5-329F-7D54D1688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5435" y="326170"/>
            <a:ext cx="2247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30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pic>
        <p:nvPicPr>
          <p:cNvPr id="11" name="Graphic 11">
            <a:extLst>
              <a:ext uri="{FF2B5EF4-FFF2-40B4-BE49-F238E27FC236}">
                <a16:creationId xmlns:a16="http://schemas.microsoft.com/office/drawing/2014/main" id="{6C1A8DC0-05E6-1FA5-329F-7D54D1688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5435" y="326170"/>
            <a:ext cx="2247900" cy="676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35546-B1EE-9786-A47A-18A1A1046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fr-FR" sz="2400" dirty="0">
                <a:ea typeface="+mn-lt"/>
                <a:cs typeface="+mn-lt"/>
              </a:rPr>
              <a:t>Pendant 7 minutes, explorer la surface du sol d’un carré de 25cm de côté et aspirer toutes les bêtes visibles !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7" name="Image 7" descr="A picture containing grass, outdoor, person, tree&#10;&#10;Description automatically generated">
            <a:extLst>
              <a:ext uri="{FF2B5EF4-FFF2-40B4-BE49-F238E27FC236}">
                <a16:creationId xmlns:a16="http://schemas.microsoft.com/office/drawing/2014/main" id="{F83D8704-9BBA-6565-64E7-6192DEAC8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22" t="5217" b="5702"/>
          <a:stretch/>
        </p:blipFill>
        <p:spPr>
          <a:xfrm>
            <a:off x="5033001" y="2452934"/>
            <a:ext cx="3205566" cy="3839477"/>
          </a:xfrm>
          <a:prstGeom prst="rect">
            <a:avLst/>
          </a:prstGeom>
        </p:spPr>
      </p:pic>
      <p:pic>
        <p:nvPicPr>
          <p:cNvPr id="12" name="Image 9" descr="Diagram&#10;&#10;Description automatically generated">
            <a:extLst>
              <a:ext uri="{FF2B5EF4-FFF2-40B4-BE49-F238E27FC236}">
                <a16:creationId xmlns:a16="http://schemas.microsoft.com/office/drawing/2014/main" id="{06099674-29FB-8C6D-A6C9-2C19D8380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9363" r="55457" b="15329"/>
          <a:stretch/>
        </p:blipFill>
        <p:spPr>
          <a:xfrm>
            <a:off x="1882797" y="2987541"/>
            <a:ext cx="2404464" cy="2432050"/>
          </a:xfrm>
          <a:prstGeom prst="roundRect">
            <a:avLst>
              <a:gd name="adj" fmla="val 1884"/>
            </a:avLst>
          </a:prstGeom>
        </p:spPr>
      </p:pic>
      <p:pic>
        <p:nvPicPr>
          <p:cNvPr id="14" name="Imag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5C39155-2809-9A7F-FEC5-1298A3CE84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92568" y="2452934"/>
            <a:ext cx="2899366" cy="38394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156515-C100-74FB-6CC5-20176CBC6D23}"/>
              </a:ext>
            </a:extLst>
          </p:cNvPr>
          <p:cNvSpPr/>
          <p:nvPr/>
        </p:nvSpPr>
        <p:spPr>
          <a:xfrm>
            <a:off x="3952972" y="264771"/>
            <a:ext cx="715180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0FFDFB-218F-371D-19A0-19F9B152837D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Le protocole </a:t>
            </a:r>
            <a:r>
              <a:rPr lang="fr-FR" dirty="0" err="1">
                <a:solidFill>
                  <a:srgbClr val="2C4A4A"/>
                </a:solidFill>
                <a:ea typeface="+mn-lt"/>
                <a:cs typeface="+mn-lt"/>
              </a:rPr>
              <a:t>Aspifaune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69520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pic>
        <p:nvPicPr>
          <p:cNvPr id="11" name="Graphic 11">
            <a:extLst>
              <a:ext uri="{FF2B5EF4-FFF2-40B4-BE49-F238E27FC236}">
                <a16:creationId xmlns:a16="http://schemas.microsoft.com/office/drawing/2014/main" id="{6C1A8DC0-05E6-1FA5-329F-7D54D1688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5435" y="326170"/>
            <a:ext cx="2247900" cy="676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156515-C100-74FB-6CC5-20176CBC6D23}"/>
              </a:ext>
            </a:extLst>
          </p:cNvPr>
          <p:cNvSpPr/>
          <p:nvPr/>
        </p:nvSpPr>
        <p:spPr>
          <a:xfrm>
            <a:off x="3952972" y="264771"/>
            <a:ext cx="715180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0FFDFB-218F-371D-19A0-19F9B152837D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Le protocole </a:t>
            </a:r>
            <a:r>
              <a:rPr lang="fr-FR" dirty="0" err="1">
                <a:solidFill>
                  <a:srgbClr val="2C4A4A"/>
                </a:solidFill>
                <a:ea typeface="+mn-lt"/>
                <a:cs typeface="+mn-lt"/>
              </a:rPr>
              <a:t>Aspifaune</a:t>
            </a:r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26853-94DF-1E17-5315-2739561EC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400" dirty="0" err="1">
                <a:ea typeface="+mn-lt"/>
                <a:cs typeface="+mn-lt"/>
              </a:rPr>
              <a:t>Photographiez</a:t>
            </a:r>
            <a:r>
              <a:rPr lang="en-US" sz="2400" dirty="0">
                <a:ea typeface="+mn-lt"/>
                <a:cs typeface="+mn-lt"/>
              </a:rPr>
              <a:t> les </a:t>
            </a:r>
            <a:r>
              <a:rPr lang="en-US" sz="2400" dirty="0" err="1">
                <a:ea typeface="+mn-lt"/>
                <a:cs typeface="+mn-lt"/>
              </a:rPr>
              <a:t>alentours</a:t>
            </a:r>
            <a:r>
              <a:rPr lang="en-US" sz="2400" dirty="0">
                <a:ea typeface="+mn-lt"/>
                <a:cs typeface="+mn-lt"/>
              </a:rPr>
              <a:t> de </a:t>
            </a:r>
            <a:r>
              <a:rPr lang="en-US" sz="2400" dirty="0" err="1">
                <a:ea typeface="+mn-lt"/>
                <a:cs typeface="+mn-lt"/>
              </a:rPr>
              <a:t>votre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carré</a:t>
            </a:r>
            <a:r>
              <a:rPr lang="en-US" sz="2400" dirty="0">
                <a:ea typeface="+mn-lt"/>
                <a:cs typeface="+mn-lt"/>
              </a:rPr>
              <a:t>. </a:t>
            </a:r>
            <a:endParaRPr lang="en-US" sz="2400">
              <a:ea typeface="+mn-lt"/>
              <a:cs typeface="+mn-lt"/>
            </a:endParaRPr>
          </a:p>
        </p:txBody>
      </p:sp>
      <p:pic>
        <p:nvPicPr>
          <p:cNvPr id="6" name="Picture 7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7B1D960C-6631-5736-B349-58B50DFE8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005679"/>
            <a:ext cx="9806353" cy="3491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578334-15F6-B18A-A8DE-3AFB615986F9}"/>
              </a:ext>
            </a:extLst>
          </p:cNvPr>
          <p:cNvSpPr/>
          <p:nvPr/>
        </p:nvSpPr>
        <p:spPr>
          <a:xfrm>
            <a:off x="4041872" y="297337"/>
            <a:ext cx="715180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sz="2400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E85F5F-661C-6D3C-6537-62407F9E5028}"/>
              </a:ext>
            </a:extLst>
          </p:cNvPr>
          <p:cNvSpPr/>
          <p:nvPr/>
        </p:nvSpPr>
        <p:spPr>
          <a:xfrm>
            <a:off x="2429442" y="5735655"/>
            <a:ext cx="9264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Bold" pitchFamily="50" charset="0"/>
                <a:sym typeface="Wingdings" panose="05000000000000000000" pitchFamily="2" charset="2"/>
              </a:rPr>
              <a:t>&gt;&gt; l</a:t>
            </a:r>
            <a:r>
              <a:rPr lang="fr-FR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Quicksand Bold" pitchFamily="50" charset="0"/>
              </a:rPr>
              <a:t>es photos vous aideront à décrire le contexte de l’observation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59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pic>
        <p:nvPicPr>
          <p:cNvPr id="11" name="Graphic 11">
            <a:extLst>
              <a:ext uri="{FF2B5EF4-FFF2-40B4-BE49-F238E27FC236}">
                <a16:creationId xmlns:a16="http://schemas.microsoft.com/office/drawing/2014/main" id="{6C1A8DC0-05E6-1FA5-329F-7D54D1688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5435" y="326170"/>
            <a:ext cx="2247900" cy="676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156515-C100-74FB-6CC5-20176CBC6D23}"/>
              </a:ext>
            </a:extLst>
          </p:cNvPr>
          <p:cNvSpPr/>
          <p:nvPr/>
        </p:nvSpPr>
        <p:spPr>
          <a:xfrm>
            <a:off x="3952972" y="264771"/>
            <a:ext cx="715180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0FFDFB-218F-371D-19A0-19F9B152837D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Le protocole </a:t>
            </a:r>
            <a:r>
              <a:rPr lang="fr-FR" dirty="0" err="1">
                <a:solidFill>
                  <a:srgbClr val="2C4A4A"/>
                </a:solidFill>
                <a:ea typeface="+mn-lt"/>
                <a:cs typeface="+mn-lt"/>
              </a:rPr>
              <a:t>Aspifaune</a:t>
            </a:r>
            <a:endParaRPr lang="en-US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78334-15F6-B18A-A8DE-3AFB615986F9}"/>
              </a:ext>
            </a:extLst>
          </p:cNvPr>
          <p:cNvSpPr/>
          <p:nvPr/>
        </p:nvSpPr>
        <p:spPr>
          <a:xfrm>
            <a:off x="4041872" y="297337"/>
            <a:ext cx="715180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sz="2400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6D3D8374-05F0-6A66-7DF0-61E77FD85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8" t="1391" r="2399" b="981"/>
          <a:stretch/>
        </p:blipFill>
        <p:spPr>
          <a:xfrm>
            <a:off x="9587698" y="1761412"/>
            <a:ext cx="2086534" cy="2300749"/>
          </a:xfrm>
          <a:prstGeom prst="roundRect">
            <a:avLst>
              <a:gd name="adj" fmla="val 3937"/>
            </a:avLst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26F4595-E6D3-8BAC-F68B-90995D6C9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3" t="2163" r="2693" b="1093"/>
          <a:stretch/>
        </p:blipFill>
        <p:spPr>
          <a:xfrm>
            <a:off x="4936896" y="1760836"/>
            <a:ext cx="2127594" cy="2289332"/>
          </a:xfrm>
          <a:prstGeom prst="rect">
            <a:avLst/>
          </a:prstGeom>
        </p:spPr>
      </p:pic>
      <p:pic>
        <p:nvPicPr>
          <p:cNvPr id="10" name="Image 14">
            <a:extLst>
              <a:ext uri="{FF2B5EF4-FFF2-40B4-BE49-F238E27FC236}">
                <a16:creationId xmlns:a16="http://schemas.microsoft.com/office/drawing/2014/main" id="{9D112A0B-A180-683A-E09A-6924CA69B1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5" t="1365" r="2327" b="1488"/>
          <a:stretch/>
        </p:blipFill>
        <p:spPr>
          <a:xfrm>
            <a:off x="7262297" y="1761412"/>
            <a:ext cx="2127594" cy="2278987"/>
          </a:xfrm>
          <a:prstGeom prst="rect">
            <a:avLst/>
          </a:prstGeom>
        </p:spPr>
      </p:pic>
      <p:pic>
        <p:nvPicPr>
          <p:cNvPr id="12" name="Image 8">
            <a:extLst>
              <a:ext uri="{FF2B5EF4-FFF2-40B4-BE49-F238E27FC236}">
                <a16:creationId xmlns:a16="http://schemas.microsoft.com/office/drawing/2014/main" id="{3C8F3C3F-F9A5-9697-BF02-91B83706B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2"/>
          <a:stretch/>
        </p:blipFill>
        <p:spPr>
          <a:xfrm>
            <a:off x="1283752" y="1740487"/>
            <a:ext cx="3521734" cy="23096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342AFD-9F38-CB0D-F608-A282E5B952EC}"/>
              </a:ext>
            </a:extLst>
          </p:cNvPr>
          <p:cNvSpPr/>
          <p:nvPr/>
        </p:nvSpPr>
        <p:spPr>
          <a:xfrm>
            <a:off x="1722780" y="4356841"/>
            <a:ext cx="2411091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2C4A4A"/>
                </a:solidFill>
                <a:ea typeface="+mn-lt"/>
                <a:cs typeface="+mn-lt"/>
              </a:rPr>
              <a:t>1 photo collecte totale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3BF167-7F42-E6D4-ED52-E5FECCD7FFF8}"/>
              </a:ext>
            </a:extLst>
          </p:cNvPr>
          <p:cNvSpPr/>
          <p:nvPr/>
        </p:nvSpPr>
        <p:spPr>
          <a:xfrm>
            <a:off x="6597664" y="4288456"/>
            <a:ext cx="3874495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2C4A4A"/>
                </a:solidFill>
                <a:ea typeface="+mn-lt"/>
                <a:cs typeface="+mn-lt"/>
              </a:rPr>
              <a:t>et une photo par spécimen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7E8198-6013-F1CB-FE6A-D5C8F48E41C0}"/>
              </a:ext>
            </a:extLst>
          </p:cNvPr>
          <p:cNvSpPr/>
          <p:nvPr/>
        </p:nvSpPr>
        <p:spPr>
          <a:xfrm>
            <a:off x="4565664" y="5223371"/>
            <a:ext cx="635340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2C4A4A"/>
                </a:solidFill>
                <a:ea typeface="+mn-lt"/>
                <a:cs typeface="+mn-lt"/>
              </a:rPr>
              <a:t>Si vous n’arrivez pas à identifier vos spécimens, pas de panique la communauté pourra vous aider !</a:t>
            </a:r>
          </a:p>
        </p:txBody>
      </p:sp>
    </p:spTree>
    <p:extLst>
      <p:ext uri="{BB962C8B-B14F-4D97-AF65-F5344CB8AC3E}">
        <p14:creationId xmlns:p14="http://schemas.microsoft.com/office/powerpoint/2010/main" val="3980400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156515-C100-74FB-6CC5-20176CBC6D23}"/>
              </a:ext>
            </a:extLst>
          </p:cNvPr>
          <p:cNvSpPr/>
          <p:nvPr/>
        </p:nvSpPr>
        <p:spPr>
          <a:xfrm>
            <a:off x="3952972" y="264771"/>
            <a:ext cx="715180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0FFDFB-218F-371D-19A0-19F9B152837D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Pour l'identification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78334-15F6-B18A-A8DE-3AFB615986F9}"/>
              </a:ext>
            </a:extLst>
          </p:cNvPr>
          <p:cNvSpPr/>
          <p:nvPr/>
        </p:nvSpPr>
        <p:spPr>
          <a:xfrm>
            <a:off x="4041872" y="297337"/>
            <a:ext cx="715180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sz="2400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86E4A9-A52D-9725-692F-F9194D57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316" y="1421571"/>
            <a:ext cx="6314501" cy="40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7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Calibri" panose="020F0502020204030204" pitchFamily="34" charset="0"/>
              </a:rPr>
              <a:t>Les sciences participatives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453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156515-C100-74FB-6CC5-20176CBC6D23}"/>
              </a:ext>
            </a:extLst>
          </p:cNvPr>
          <p:cNvSpPr/>
          <p:nvPr/>
        </p:nvSpPr>
        <p:spPr>
          <a:xfrm>
            <a:off x="3952972" y="264771"/>
            <a:ext cx="715180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0FFDFB-218F-371D-19A0-19F9B152837D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Pour l'identification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78334-15F6-B18A-A8DE-3AFB615986F9}"/>
              </a:ext>
            </a:extLst>
          </p:cNvPr>
          <p:cNvSpPr/>
          <p:nvPr/>
        </p:nvSpPr>
        <p:spPr>
          <a:xfrm>
            <a:off x="4041872" y="297337"/>
            <a:ext cx="715180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sz="2400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pic>
        <p:nvPicPr>
          <p:cNvPr id="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800BF6-24D8-5E16-15E8-935C4A9D2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316" y="1421572"/>
            <a:ext cx="6314501" cy="40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1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923080-0075-37EF-981A-07B4A199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316" y="1421571"/>
            <a:ext cx="6342043" cy="40883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156515-C100-74FB-6CC5-20176CBC6D23}"/>
              </a:ext>
            </a:extLst>
          </p:cNvPr>
          <p:cNvSpPr/>
          <p:nvPr/>
        </p:nvSpPr>
        <p:spPr>
          <a:xfrm>
            <a:off x="3952972" y="264771"/>
            <a:ext cx="715180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0FFDFB-218F-371D-19A0-19F9B152837D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Pour l'identification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78334-15F6-B18A-A8DE-3AFB615986F9}"/>
              </a:ext>
            </a:extLst>
          </p:cNvPr>
          <p:cNvSpPr/>
          <p:nvPr/>
        </p:nvSpPr>
        <p:spPr>
          <a:xfrm>
            <a:off x="4041872" y="297337"/>
            <a:ext cx="715180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sz="2400" dirty="0">
              <a:solidFill>
                <a:srgbClr val="4F2270"/>
              </a:solidFill>
              <a:latin typeface="Quicksand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34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ADA14-B11A-155E-417D-B83CB01C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Qubs</a:t>
            </a:r>
            <a:endParaRPr lang="en-US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156515-C100-74FB-6CC5-20176CBC6D23}"/>
              </a:ext>
            </a:extLst>
          </p:cNvPr>
          <p:cNvSpPr/>
          <p:nvPr/>
        </p:nvSpPr>
        <p:spPr>
          <a:xfrm>
            <a:off x="3952972" y="264771"/>
            <a:ext cx="715180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0FFDFB-218F-371D-19A0-19F9B152837D}"/>
              </a:ext>
            </a:extLst>
          </p:cNvPr>
          <p:cNvSpPr txBox="1">
            <a:spLocks/>
          </p:cNvSpPr>
          <p:nvPr/>
        </p:nvSpPr>
        <p:spPr>
          <a:xfrm>
            <a:off x="1526900" y="671514"/>
            <a:ext cx="10335326" cy="544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2C4A4A"/>
                </a:solidFill>
                <a:ea typeface="+mn-lt"/>
                <a:cs typeface="+mn-lt"/>
              </a:rPr>
              <a:t>Pour l'identification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78334-15F6-B18A-A8DE-3AFB615986F9}"/>
              </a:ext>
            </a:extLst>
          </p:cNvPr>
          <p:cNvSpPr/>
          <p:nvPr/>
        </p:nvSpPr>
        <p:spPr>
          <a:xfrm>
            <a:off x="4041872" y="297337"/>
            <a:ext cx="715180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FR" sz="2400" dirty="0">
              <a:solidFill>
                <a:srgbClr val="4F2270"/>
              </a:solidFill>
              <a:latin typeface="Quicksand Bold" pitchFamily="50" charset="0"/>
            </a:endParaRPr>
          </a:p>
        </p:txBody>
      </p:sp>
      <p:pic>
        <p:nvPicPr>
          <p:cNvPr id="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800BF6-24D8-5E16-15E8-935C4A9D2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316" y="1421572"/>
            <a:ext cx="6314501" cy="408830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7B8CEB2-1598-62C2-FEFD-094487CA0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16" y="1421571"/>
            <a:ext cx="6314501" cy="40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16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7FFDEA-5F94-772E-20E6-B3D5ABAD9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9CD1F4-43D3-0DD8-E498-CA786C29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À </a:t>
            </a:r>
            <a:r>
              <a:rPr lang="en-US" err="1">
                <a:latin typeface="Calibri"/>
                <a:ea typeface="Calibri"/>
                <a:cs typeface="Calibri"/>
              </a:rPr>
              <a:t>vous</a:t>
            </a:r>
            <a:r>
              <a:rPr lang="en-US">
                <a:latin typeface="Calibri"/>
                <a:ea typeface="Calibri"/>
                <a:cs typeface="Calibri"/>
              </a:rPr>
              <a:t> de jouer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86822-9A20-135C-3020-4845C837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267" y="1601262"/>
            <a:ext cx="2486140" cy="165394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7244FF-2904-6C05-6FCA-74B5F3650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267" y="3331684"/>
            <a:ext cx="2486140" cy="1654367"/>
          </a:xfrm>
          <a:prstGeom prst="rect">
            <a:avLst/>
          </a:prstGeom>
        </p:spPr>
      </p:pic>
      <p:pic>
        <p:nvPicPr>
          <p:cNvPr id="8" name="Picture 8" descr="A picture containing invertebrate, arthropod, centipede&#10;&#10;Description automatically generated">
            <a:extLst>
              <a:ext uri="{FF2B5EF4-FFF2-40B4-BE49-F238E27FC236}">
                <a16:creationId xmlns:a16="http://schemas.microsoft.com/office/drawing/2014/main" id="{FB2B004F-0CE3-B4F8-7F42-185623A4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328" y="3331684"/>
            <a:ext cx="2486140" cy="165412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8447244-5080-AB34-1248-FC116ADC0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328" y="1601262"/>
            <a:ext cx="2486140" cy="16548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F317357-0747-6C2C-9AF8-6CB8DA3E8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825" y="3331015"/>
            <a:ext cx="2486025" cy="1654175"/>
          </a:xfrm>
          <a:prstGeom prst="rect">
            <a:avLst/>
          </a:prstGeom>
        </p:spPr>
      </p:pic>
      <p:pic>
        <p:nvPicPr>
          <p:cNvPr id="11" name="Picture 11" descr="A picture containing insect&#10;&#10;Description automatically generated">
            <a:extLst>
              <a:ext uri="{FF2B5EF4-FFF2-40B4-BE49-F238E27FC236}">
                <a16:creationId xmlns:a16="http://schemas.microsoft.com/office/drawing/2014/main" id="{1773911E-EFCB-9597-6E37-24A696BB7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207" y="3331684"/>
            <a:ext cx="2486140" cy="1654367"/>
          </a:xfrm>
          <a:prstGeom prst="rect">
            <a:avLst/>
          </a:prstGeom>
        </p:spPr>
      </p:pic>
      <p:pic>
        <p:nvPicPr>
          <p:cNvPr id="12" name="Picture 12" descr="A picture containing insect&#10;&#10;Description automatically generated">
            <a:extLst>
              <a:ext uri="{FF2B5EF4-FFF2-40B4-BE49-F238E27FC236}">
                <a16:creationId xmlns:a16="http://schemas.microsoft.com/office/drawing/2014/main" id="{7635215E-868F-A286-A5B4-BEFB285C4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4825" y="1601788"/>
            <a:ext cx="2489200" cy="1654175"/>
          </a:xfrm>
          <a:prstGeom prst="rect">
            <a:avLst/>
          </a:prstGeom>
        </p:spPr>
      </p:pic>
      <p:pic>
        <p:nvPicPr>
          <p:cNvPr id="13" name="Picture 13" descr="A picture containing cake, piece, chocolate, slice&#10;&#10;Description automatically generated">
            <a:extLst>
              <a:ext uri="{FF2B5EF4-FFF2-40B4-BE49-F238E27FC236}">
                <a16:creationId xmlns:a16="http://schemas.microsoft.com/office/drawing/2014/main" id="{FE79AFB5-2565-EA7F-5FE7-51CE41A6E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207" y="1601262"/>
            <a:ext cx="2486140" cy="16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2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1800" b="1">
                <a:solidFill>
                  <a:srgbClr val="66CC33"/>
                </a:solidFill>
              </a:rPr>
              <a:t>Quelles sont les conséquences des changements globaux sur la nature ordinaire ?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Origine du projet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104535" y="2047534"/>
            <a:ext cx="4014389" cy="3766137"/>
            <a:chOff x="5749440" y="2482021"/>
            <a:chExt cx="2590940" cy="249326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9440" y="2482021"/>
              <a:ext cx="2279909" cy="2493269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737239" y="3024838"/>
              <a:ext cx="1603141" cy="1467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800">
                  <a:solidFill>
                    <a:srgbClr val="71B739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9" name="Picture 11" descr="File:Solsor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730" y="2068684"/>
            <a:ext cx="1960563" cy="15128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lturcati\AppData\Local\Temp\IMAG05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75134" y="3911199"/>
            <a:ext cx="1588802" cy="194151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indicia.mnhn.fr/indicia/upload/137892756374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0205" y="4087555"/>
            <a:ext cx="2046605" cy="158880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0"/>
          <p:cNvSpPr txBox="1">
            <a:spLocks noChangeArrowheads="1"/>
          </p:cNvSpPr>
          <p:nvPr/>
        </p:nvSpPr>
        <p:spPr bwMode="auto">
          <a:xfrm>
            <a:off x="1510748" y="3544580"/>
            <a:ext cx="16482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2C4A4A"/>
                </a:solidFill>
                <a:latin typeface="Calibri" panose="020F0502020204030204" pitchFamily="34" charset="0"/>
              </a:rPr>
              <a:t>MERLE NOIR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 b="1">
                <a:solidFill>
                  <a:srgbClr val="2C4A4A"/>
                </a:solidFill>
                <a:latin typeface="Calibri" panose="020F0502020204030204" pitchFamily="34" charset="0"/>
              </a:rPr>
              <a:t>© MALENE THYSSEN | WIKIMEDIA</a:t>
            </a:r>
          </a:p>
        </p:txBody>
      </p:sp>
      <p:sp>
        <p:nvSpPr>
          <p:cNvPr id="14" name="ZoneTexte 12"/>
          <p:cNvSpPr txBox="1">
            <a:spLocks noChangeArrowheads="1"/>
          </p:cNvSpPr>
          <p:nvPr/>
        </p:nvSpPr>
        <p:spPr bwMode="auto">
          <a:xfrm>
            <a:off x="3673184" y="3545677"/>
            <a:ext cx="17867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2C4A4A"/>
                </a:solidFill>
                <a:latin typeface="Calibri" panose="020F0502020204030204" pitchFamily="34" charset="0"/>
              </a:rPr>
              <a:t>ESCARGOT DES HAIES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 b="1">
                <a:solidFill>
                  <a:srgbClr val="2C4A4A"/>
                </a:solidFill>
                <a:latin typeface="Calibri" panose="020F0502020204030204" pitchFamily="34" charset="0"/>
              </a:rPr>
              <a:t>© OLIVIER GARGOMINY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510748" y="5628460"/>
            <a:ext cx="9669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2C4A4A"/>
                </a:solidFill>
                <a:latin typeface="Calibri" panose="020F0502020204030204" pitchFamily="34" charset="0"/>
              </a:rPr>
              <a:t>PISSENLIT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 b="1">
                <a:solidFill>
                  <a:srgbClr val="2C4A4A"/>
                </a:solidFill>
                <a:latin typeface="Calibri" panose="020F0502020204030204" pitchFamily="34" charset="0"/>
              </a:rPr>
              <a:t>© LAURE TURCATI</a:t>
            </a:r>
          </a:p>
        </p:txBody>
      </p:sp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3673184" y="5639366"/>
            <a:ext cx="10823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2C4A4A"/>
                </a:solidFill>
                <a:latin typeface="Calibri" panose="020F0502020204030204" pitchFamily="34" charset="0"/>
              </a:rPr>
              <a:t>PIÉRIDE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 b="1">
                <a:solidFill>
                  <a:srgbClr val="2C4A4A"/>
                </a:solidFill>
                <a:latin typeface="Calibri" panose="020F0502020204030204" pitchFamily="34" charset="0"/>
              </a:rPr>
              <a:t>© CALIN01 | SPIPOLL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204" y="2055857"/>
            <a:ext cx="2046605" cy="15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0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1800" b="1">
                <a:solidFill>
                  <a:srgbClr val="66CC33"/>
                </a:solidFill>
              </a:rPr>
              <a:t>Pour répondre à cette question, b</a:t>
            </a:r>
            <a:r>
              <a:rPr lang="fr-FR" altLang="fr-FR" sz="1800" b="1">
                <a:solidFill>
                  <a:srgbClr val="66CC3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esoin de données sur de grandes échelles de temps et d’espace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Origine du projet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778" y="2283123"/>
            <a:ext cx="1679533" cy="249326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002" y="2304309"/>
            <a:ext cx="2279909" cy="249326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263" y="2283284"/>
            <a:ext cx="1679533" cy="249326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8429" y="2283123"/>
            <a:ext cx="1679533" cy="2493269"/>
          </a:xfrm>
          <a:prstGeom prst="rect">
            <a:avLst/>
          </a:prstGeom>
        </p:spPr>
      </p:pic>
      <p:sp>
        <p:nvSpPr>
          <p:cNvPr id="23" name="ZoneTexte 25"/>
          <p:cNvSpPr txBox="1">
            <a:spLocks noChangeArrowheads="1"/>
          </p:cNvSpPr>
          <p:nvPr/>
        </p:nvSpPr>
        <p:spPr bwMode="auto">
          <a:xfrm>
            <a:off x="3740515" y="5152574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2C4A4A"/>
                </a:solidFill>
                <a:latin typeface="Calibri" panose="020F0502020204030204" pitchFamily="34" charset="0"/>
              </a:rPr>
              <a:t>T0</a:t>
            </a:r>
          </a:p>
        </p:txBody>
      </p:sp>
      <p:sp>
        <p:nvSpPr>
          <p:cNvPr id="24" name="ZoneTexte 26"/>
          <p:cNvSpPr txBox="1">
            <a:spLocks noChangeArrowheads="1"/>
          </p:cNvSpPr>
          <p:nvPr/>
        </p:nvSpPr>
        <p:spPr bwMode="auto">
          <a:xfrm>
            <a:off x="5039635" y="5112421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2C4A4A"/>
                </a:solidFill>
                <a:latin typeface="Calibri" panose="020F0502020204030204" pitchFamily="34" charset="0"/>
              </a:rPr>
              <a:t>T1</a:t>
            </a:r>
          </a:p>
        </p:txBody>
      </p:sp>
      <p:sp>
        <p:nvSpPr>
          <p:cNvPr id="25" name="ZoneTexte 27"/>
          <p:cNvSpPr txBox="1">
            <a:spLocks noChangeArrowheads="1"/>
          </p:cNvSpPr>
          <p:nvPr/>
        </p:nvSpPr>
        <p:spPr bwMode="auto">
          <a:xfrm>
            <a:off x="6607849" y="5152574"/>
            <a:ext cx="4940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2C4A4A"/>
                </a:solidFill>
                <a:latin typeface="Calibri" panose="020F0502020204030204" pitchFamily="34" charset="0"/>
              </a:rPr>
              <a:t>T20</a:t>
            </a:r>
          </a:p>
        </p:txBody>
      </p:sp>
      <p:sp>
        <p:nvSpPr>
          <p:cNvPr id="26" name="ZoneTexte 28"/>
          <p:cNvSpPr txBox="1">
            <a:spLocks noChangeArrowheads="1"/>
          </p:cNvSpPr>
          <p:nvPr/>
        </p:nvSpPr>
        <p:spPr bwMode="auto">
          <a:xfrm>
            <a:off x="8743607" y="5153526"/>
            <a:ext cx="5982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2C4A4A"/>
                </a:solidFill>
                <a:latin typeface="Calibri" panose="020F0502020204030204" pitchFamily="34" charset="0"/>
              </a:rPr>
              <a:t>T100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3242132" y="5052967"/>
            <a:ext cx="6731434" cy="0"/>
          </a:xfrm>
          <a:prstGeom prst="straightConnector1">
            <a:avLst/>
          </a:prstGeom>
          <a:ln w="57150">
            <a:solidFill>
              <a:srgbClr val="66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97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fr-FR" sz="1800" b="1">
                <a:solidFill>
                  <a:srgbClr val="66CC33"/>
                </a:solidFill>
              </a:rPr>
              <a:t>Pour répondre à cette question, b</a:t>
            </a:r>
            <a:r>
              <a:rPr lang="fr-FR" altLang="fr-FR" sz="1800" b="1">
                <a:solidFill>
                  <a:srgbClr val="66CC3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esoin de données sur de grandes échelles de temps et d’espace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Origine du projet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226136" y="2341620"/>
            <a:ext cx="2359667" cy="3192615"/>
            <a:chOff x="2226136" y="2341620"/>
            <a:chExt cx="2359667" cy="319261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6136" y="2341620"/>
              <a:ext cx="2279909" cy="249326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99841" y="5010360"/>
              <a:ext cx="1985962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>
                  <a:solidFill>
                    <a:srgbClr val="2C4A4A"/>
                  </a:solidFill>
                  <a:latin typeface="Calibri" panose="020F0502020204030204" pitchFamily="34" charset="0"/>
                </a:rPr>
                <a:t>Les écologues peu nombreux</a:t>
              </a: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8047" y="2921343"/>
              <a:ext cx="233400" cy="29062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775" y="3131321"/>
              <a:ext cx="233400" cy="290626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3193" y="2840695"/>
              <a:ext cx="233400" cy="290626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1015" y="3045094"/>
              <a:ext cx="233400" cy="290626"/>
            </a:xfrm>
            <a:prstGeom prst="rect">
              <a:avLst/>
            </a:prstGeom>
          </p:spPr>
        </p:pic>
      </p:grpSp>
      <p:cxnSp>
        <p:nvCxnSpPr>
          <p:cNvPr id="32" name="Connecteur droit avec flèche 31"/>
          <p:cNvCxnSpPr/>
          <p:nvPr/>
        </p:nvCxnSpPr>
        <p:spPr>
          <a:xfrm>
            <a:off x="5196431" y="3764253"/>
            <a:ext cx="2232248" cy="0"/>
          </a:xfrm>
          <a:prstGeom prst="straightConnector1">
            <a:avLst/>
          </a:prstGeom>
          <a:ln w="57150">
            <a:solidFill>
              <a:srgbClr val="66CC3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7907144" y="2341620"/>
            <a:ext cx="2460927" cy="2941569"/>
            <a:chOff x="7907144" y="2341620"/>
            <a:chExt cx="2460927" cy="2941569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7144" y="2341620"/>
              <a:ext cx="2279909" cy="249326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8382108" y="4975412"/>
              <a:ext cx="1985963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>
                  <a:solidFill>
                    <a:srgbClr val="2C4A4A"/>
                  </a:solidFill>
                  <a:latin typeface="Calibri" panose="020F0502020204030204" pitchFamily="34" charset="0"/>
                </a:rPr>
                <a:t>Les citoyens nombreux</a:t>
              </a: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098869" y="2574216"/>
              <a:ext cx="205781" cy="325941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883844" y="2753198"/>
              <a:ext cx="205781" cy="325941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403669" y="2879016"/>
              <a:ext cx="205781" cy="325941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612521" y="2807611"/>
              <a:ext cx="205781" cy="325941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514006" y="2988593"/>
              <a:ext cx="205781" cy="325941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779747" y="3045537"/>
              <a:ext cx="205781" cy="325941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027769" y="3056938"/>
              <a:ext cx="205781" cy="325941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206995" y="2947164"/>
              <a:ext cx="205781" cy="325941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686241" y="3262313"/>
              <a:ext cx="205781" cy="325941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657931" y="3292333"/>
              <a:ext cx="205781" cy="325941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05148" y="3487406"/>
              <a:ext cx="205781" cy="325941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690123" y="3666388"/>
              <a:ext cx="205781" cy="325941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209948" y="3792206"/>
              <a:ext cx="205781" cy="325941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854604" y="2916168"/>
              <a:ext cx="205781" cy="325941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264200" y="2970581"/>
              <a:ext cx="205781" cy="325941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373793" y="3332931"/>
              <a:ext cx="205781" cy="325941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43774" y="3382879"/>
              <a:ext cx="205781" cy="325941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23992" y="3596506"/>
              <a:ext cx="205781" cy="325941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802884" y="3875418"/>
              <a:ext cx="205781" cy="325941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883844" y="3875417"/>
              <a:ext cx="205781" cy="325941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38124" y="3978408"/>
              <a:ext cx="205781" cy="325941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323099" y="4157390"/>
              <a:ext cx="205781" cy="325941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728886" y="4199896"/>
              <a:ext cx="205781" cy="325941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686282" y="4283207"/>
              <a:ext cx="205781" cy="325941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53261" y="4392785"/>
              <a:ext cx="205781" cy="325941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575329" y="4028480"/>
              <a:ext cx="205781" cy="325941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077768" y="4096469"/>
              <a:ext cx="205781" cy="325941"/>
            </a:xfrm>
            <a:prstGeom prst="rect">
              <a:avLst/>
            </a:prstGeom>
          </p:spPr>
        </p:pic>
      </p:grpSp>
      <p:sp>
        <p:nvSpPr>
          <p:cNvPr id="60" name="Rectangle 54"/>
          <p:cNvSpPr>
            <a:spLocks noChangeArrowheads="1"/>
          </p:cNvSpPr>
          <p:nvPr/>
        </p:nvSpPr>
        <p:spPr bwMode="auto">
          <a:xfrm>
            <a:off x="1510748" y="5742864"/>
            <a:ext cx="100043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75"/>
              </a:spcBef>
              <a:buFontTx/>
              <a:buNone/>
            </a:pPr>
            <a:r>
              <a:rPr lang="fr-FR" altLang="fr-FR" sz="1600" b="1">
                <a:solidFill>
                  <a:srgbClr val="2C4A4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Faire appel au public pour collecter des données à grande échelle de temps et d’espace : choix d’un </a:t>
            </a:r>
            <a:r>
              <a:rPr lang="fr-FR" altLang="fr-FR" sz="1600" b="1">
                <a:solidFill>
                  <a:srgbClr val="66CC3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programme de sciences participatives</a:t>
            </a:r>
          </a:p>
        </p:txBody>
      </p:sp>
      <p:pic>
        <p:nvPicPr>
          <p:cNvPr id="61" name="Image 6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690" y="331744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1800" b="1">
                <a:solidFill>
                  <a:srgbClr val="66CC33"/>
                </a:solidFill>
              </a:rPr>
              <a:t>Construction d’un programme de sciences participatives</a:t>
            </a:r>
            <a:endParaRPr lang="fr-FR" altLang="fr-FR" sz="1800" b="1">
              <a:solidFill>
                <a:srgbClr val="66CC3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Origine du projet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321" y="2253187"/>
            <a:ext cx="7042785" cy="3260566"/>
          </a:xfrm>
          <a:prstGeom prst="rect">
            <a:avLst/>
          </a:prstGeom>
        </p:spPr>
      </p:pic>
      <p:pic>
        <p:nvPicPr>
          <p:cNvPr id="62" name="Image 6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341" y="6425348"/>
            <a:ext cx="327800" cy="327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1367" y="2381693"/>
            <a:ext cx="4954774" cy="765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5730949" y="5026389"/>
            <a:ext cx="1998921" cy="40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03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17DB7AA-4267-7A9B-B021-3DBA8C376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10" r="4933" b="38397"/>
          <a:stretch/>
        </p:blipFill>
        <p:spPr>
          <a:xfrm>
            <a:off x="2472592" y="1381894"/>
            <a:ext cx="7881418" cy="404814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Comment traite-t-on les données 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sciences participatives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Comment traite-t-on les données ?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4ACF81-943F-21A4-8507-9E11D9510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00" r="356" b="31234"/>
          <a:stretch/>
        </p:blipFill>
        <p:spPr>
          <a:xfrm>
            <a:off x="2497016" y="1401431"/>
            <a:ext cx="7696208" cy="46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575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92500" lnSpcReduction="10000"/>
      </a:bodyPr>
      <a:lstStyle>
        <a:defPPr>
          <a:defRPr sz="2800" b="1" dirty="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33</Slides>
  <Notes>19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Thème Office</vt:lpstr>
      <vt:lpstr>Thème Office</vt:lpstr>
      <vt:lpstr>Vigie-Nature École</vt:lpstr>
      <vt:lpstr>Le muséum national d'histoire naturelle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Les sciences participatives</vt:lpstr>
      <vt:lpstr>Publications</vt:lpstr>
      <vt:lpstr>Publications</vt:lpstr>
      <vt:lpstr>Publications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Qubs</vt:lpstr>
      <vt:lpstr>Qubs</vt:lpstr>
      <vt:lpstr>Qubs</vt:lpstr>
      <vt:lpstr>Qubs</vt:lpstr>
      <vt:lpstr>Qubs</vt:lpstr>
      <vt:lpstr>Qubs</vt:lpstr>
      <vt:lpstr>Qubs</vt:lpstr>
      <vt:lpstr>Qubs</vt:lpstr>
      <vt:lpstr>À vous de jouer</vt:lpstr>
    </vt:vector>
  </TitlesOfParts>
  <Company>Muséum national d'Histoire naturelle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TURPIN</dc:creator>
  <cp:revision>159</cp:revision>
  <dcterms:created xsi:type="dcterms:W3CDTF">2018-05-02T08:59:22Z</dcterms:created>
  <dcterms:modified xsi:type="dcterms:W3CDTF">2023-03-07T22:57:00Z</dcterms:modified>
</cp:coreProperties>
</file>